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858000" cy="9144000"/>
  <p:embeddedFontLst>
    <p:embeddedFont>
      <p:font typeface="Raleway"/>
      <p:regular r:id="rId79"/>
      <p:bold r:id="rId80"/>
      <p:italic r:id="rId81"/>
      <p:boldItalic r:id="rId82"/>
    </p:embeddedFont>
    <p:embeddedFont>
      <p:font typeface="Roboto"/>
      <p:regular r:id="rId83"/>
      <p:bold r:id="rId84"/>
      <p:italic r:id="rId85"/>
      <p:boldItalic r:id="rId86"/>
    </p:embeddedFont>
    <p:embeddedFont>
      <p:font typeface="Playfair Display"/>
      <p:regular r:id="rId87"/>
      <p:bold r:id="rId88"/>
      <p:italic r:id="rId89"/>
      <p:boldItalic r:id="rId90"/>
    </p:embeddedFont>
    <p:embeddedFont>
      <p:font typeface="Nunito"/>
      <p:regular r:id="rId91"/>
      <p:bold r:id="rId92"/>
      <p:italic r:id="rId93"/>
      <p:boldItalic r:id="rId94"/>
    </p:embeddedFont>
    <p:embeddedFont>
      <p:font typeface="Montserrat"/>
      <p:regular r:id="rId95"/>
      <p:bold r:id="rId96"/>
      <p:italic r:id="rId97"/>
      <p:boldItalic r:id="rId98"/>
    </p:embeddedFont>
    <p:embeddedFont>
      <p:font typeface="Lato"/>
      <p:regular r:id="rId99"/>
      <p:bold r:id="rId100"/>
      <p:italic r:id="rId101"/>
      <p:boldItalic r:id="rId102"/>
    </p:embeddedFont>
    <p:embeddedFont>
      <p:font typeface="Montserrat Light"/>
      <p:regular r:id="rId103"/>
      <p:bold r:id="rId104"/>
      <p:italic r:id="rId105"/>
      <p:boldItalic r:id="rId106"/>
    </p:embeddedFont>
    <p:embeddedFont>
      <p:font typeface="Merriweather"/>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4FD238-107A-41FC-9076-9AFFB9CE9DE2}">
  <a:tblStyle styleId="{0F4FD238-107A-41FC-9076-9AFFB9CE9DE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D53F5D2-642D-4708-A5D3-908FB21DCA5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erriweather-regular.fntdata"/><Relationship Id="rId106" Type="http://schemas.openxmlformats.org/officeDocument/2006/relationships/font" Target="fonts/MontserratLight-boldItalic.fntdata"/><Relationship Id="rId105" Type="http://schemas.openxmlformats.org/officeDocument/2006/relationships/font" Target="fonts/MontserratLight-italic.fntdata"/><Relationship Id="rId104" Type="http://schemas.openxmlformats.org/officeDocument/2006/relationships/font" Target="fonts/MontserratLight-bold.fntdata"/><Relationship Id="rId109" Type="http://schemas.openxmlformats.org/officeDocument/2006/relationships/font" Target="fonts/Merriweather-italic.fntdata"/><Relationship Id="rId108" Type="http://schemas.openxmlformats.org/officeDocument/2006/relationships/font" Target="fonts/Merriweather-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MontserratLight-regular.fntdata"/><Relationship Id="rId102" Type="http://schemas.openxmlformats.org/officeDocument/2006/relationships/font" Target="fonts/Lato-boldItalic.fntdata"/><Relationship Id="rId101" Type="http://schemas.openxmlformats.org/officeDocument/2006/relationships/font" Target="fonts/Lato-italic.fntdata"/><Relationship Id="rId100" Type="http://schemas.openxmlformats.org/officeDocument/2006/relationships/font" Target="fonts/Lato-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ontserrat-regular.fntdata"/><Relationship Id="rId94" Type="http://schemas.openxmlformats.org/officeDocument/2006/relationships/font" Target="fonts/Nunito-boldItalic.fntdata"/><Relationship Id="rId97" Type="http://schemas.openxmlformats.org/officeDocument/2006/relationships/font" Target="fonts/Montserrat-italic.fntdata"/><Relationship Id="rId96" Type="http://schemas.openxmlformats.org/officeDocument/2006/relationships/font" Target="fonts/Montserrat-bold.fntdata"/><Relationship Id="rId11" Type="http://schemas.openxmlformats.org/officeDocument/2006/relationships/slide" Target="slides/slide5.xml"/><Relationship Id="rId99" Type="http://schemas.openxmlformats.org/officeDocument/2006/relationships/font" Target="fonts/Lato-regular.fntdata"/><Relationship Id="rId10" Type="http://schemas.openxmlformats.org/officeDocument/2006/relationships/slide" Target="slides/slide4.xml"/><Relationship Id="rId98" Type="http://schemas.openxmlformats.org/officeDocument/2006/relationships/font" Target="fonts/Montserrat-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Nunito-regular.fntdata"/><Relationship Id="rId90" Type="http://schemas.openxmlformats.org/officeDocument/2006/relationships/font" Target="fonts/PlayfairDisplay-boldItalic.fntdata"/><Relationship Id="rId93" Type="http://schemas.openxmlformats.org/officeDocument/2006/relationships/font" Target="fonts/Nunito-italic.fntdata"/><Relationship Id="rId92" Type="http://schemas.openxmlformats.org/officeDocument/2006/relationships/font" Target="fonts/Nunito-bold.fntdata"/><Relationship Id="rId15" Type="http://schemas.openxmlformats.org/officeDocument/2006/relationships/slide" Target="slides/slide9.xml"/><Relationship Id="rId110" Type="http://schemas.openxmlformats.org/officeDocument/2006/relationships/font" Target="fonts/Merriweather-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bold.fntdata"/><Relationship Id="rId83" Type="http://schemas.openxmlformats.org/officeDocument/2006/relationships/font" Target="fonts/Roboto-regular.fntdata"/><Relationship Id="rId86" Type="http://schemas.openxmlformats.org/officeDocument/2006/relationships/font" Target="fonts/Roboto-boldItalic.fntdata"/><Relationship Id="rId85" Type="http://schemas.openxmlformats.org/officeDocument/2006/relationships/font" Target="fonts/Roboto-italic.fntdata"/><Relationship Id="rId88" Type="http://schemas.openxmlformats.org/officeDocument/2006/relationships/font" Target="fonts/PlayfairDisplay-bold.fntdata"/><Relationship Id="rId87" Type="http://schemas.openxmlformats.org/officeDocument/2006/relationships/font" Target="fonts/PlayfairDisplay-regular.fntdata"/><Relationship Id="rId89" Type="http://schemas.openxmlformats.org/officeDocument/2006/relationships/font" Target="fonts/PlayfairDisplay-italic.fntdata"/><Relationship Id="rId80" Type="http://schemas.openxmlformats.org/officeDocument/2006/relationships/font" Target="fonts/Raleway-bold.fntdata"/><Relationship Id="rId82" Type="http://schemas.openxmlformats.org/officeDocument/2006/relationships/font" Target="fonts/Raleway-boldItalic.fntdata"/><Relationship Id="rId81"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font" Target="fonts/Raleway-regular.fntdata"/><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ee3816920_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ee3816920_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never go over our risk target - keeps shorts in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ee3816920_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ee3816920_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Realized - 2019-7 using all data prior to 2019 </a:t>
            </a:r>
            <a:endParaRPr/>
          </a:p>
          <a:p>
            <a:pPr indent="-298450" lvl="0" marL="457200" rtl="0" algn="l">
              <a:spcBef>
                <a:spcPts val="0"/>
              </a:spcBef>
              <a:spcAft>
                <a:spcPts val="0"/>
              </a:spcAft>
              <a:buSzPts val="1100"/>
              <a:buChar char="-"/>
            </a:pPr>
            <a:r>
              <a:rPr lang="en"/>
              <a:t>Realized taking volatility of July 2019 and then annualizing it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e5969777d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e5969777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f47b1ae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f47b1ae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f52386b9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f52386b9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f52386b94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f52386b94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f52386b94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f52386b94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f52386b94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f52386b94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1" marL="914400" rtl="0" algn="l">
              <a:lnSpc>
                <a:spcPct val="115000"/>
              </a:lnSpc>
              <a:spcBef>
                <a:spcPts val="0"/>
              </a:spcBef>
              <a:spcAft>
                <a:spcPts val="0"/>
              </a:spcAft>
              <a:buClr>
                <a:srgbClr val="626B73"/>
              </a:buClr>
              <a:buSzPts val="1600"/>
              <a:buFont typeface="Roboto"/>
              <a:buAutoNum type="alphaLcPeriod"/>
            </a:pPr>
            <a:r>
              <a:rPr lang="en" sz="1600">
                <a:solidFill>
                  <a:srgbClr val="626B73"/>
                </a:solidFill>
                <a:latin typeface="Roboto"/>
                <a:ea typeface="Roboto"/>
                <a:cs typeface="Roboto"/>
                <a:sym typeface="Roboto"/>
              </a:rPr>
              <a:t>Nationally: 221 properties in 33 states</a:t>
            </a:r>
            <a:endParaRPr sz="1600">
              <a:solidFill>
                <a:srgbClr val="626B73"/>
              </a:solidFill>
              <a:latin typeface="Roboto"/>
              <a:ea typeface="Roboto"/>
              <a:cs typeface="Roboto"/>
              <a:sym typeface="Roboto"/>
            </a:endParaRPr>
          </a:p>
          <a:p>
            <a:pPr indent="-330200" lvl="1" marL="914400" rtl="0" algn="l">
              <a:lnSpc>
                <a:spcPct val="115000"/>
              </a:lnSpc>
              <a:spcBef>
                <a:spcPts val="0"/>
              </a:spcBef>
              <a:spcAft>
                <a:spcPts val="0"/>
              </a:spcAft>
              <a:buClr>
                <a:srgbClr val="626B73"/>
              </a:buClr>
              <a:buSzPts val="1600"/>
              <a:buFont typeface="Roboto"/>
              <a:buAutoNum type="alphaLcPeriod"/>
            </a:pPr>
            <a:r>
              <a:rPr lang="en" sz="1600">
                <a:solidFill>
                  <a:srgbClr val="626B73"/>
                </a:solidFill>
                <a:latin typeface="Roboto"/>
                <a:ea typeface="Roboto"/>
                <a:cs typeface="Roboto"/>
                <a:sym typeface="Roboto"/>
              </a:rPr>
              <a:t>Globally: 49% of portfolio is outside United States (UK, Germany, Spain, Australia)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f52386b94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f52386b94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f52386b94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f52386b94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e5969777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e5969777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ee381692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ee381692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ee3816920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ee3816920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ee3816920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ee3816920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c6387a89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c6387a89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c6387a897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c6387a897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c6726ea6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c6726ea6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09749f9a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09749f9a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ee3816920_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ee3816920_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c6726ea6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c6726ea6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c6726ea6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c6726ea6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Brett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e5969777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e5969777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c6726ea6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c6726ea6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Brett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c6726ea6f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c6726ea6f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c6726ea6f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c6726ea6f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c6726ea6f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c6726ea6f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c6726ea6f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c6726ea6f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c6726ea6f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c6726ea6f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c6726ea6f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c6726ea6f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c6726ea6f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c6726ea6f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Brett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c6726ea6f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c6726ea6f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Brett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c6726ea6f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c6726ea6f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Brett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e5969777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e5969777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ee381692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ee381692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ee381692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ee381692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a:t>
            </a:r>
            <a:endParaRPr/>
          </a:p>
          <a:p>
            <a:pPr indent="0" lvl="0" marL="0" rtl="0" algn="l">
              <a:spcBef>
                <a:spcPts val="0"/>
              </a:spcBef>
              <a:spcAft>
                <a:spcPts val="0"/>
              </a:spcAft>
              <a:buNone/>
            </a:pPr>
            <a:r>
              <a:rPr lang="en" sz="1200">
                <a:solidFill>
                  <a:schemeClr val="dk1"/>
                </a:solidFill>
              </a:rPr>
              <a:t>Founded 1999 and headquartered in Tempe Arizona</a:t>
            </a:r>
            <a:endParaRPr sz="1200">
              <a:solidFill>
                <a:schemeClr val="dk1"/>
              </a:solidFill>
            </a:endParaRPr>
          </a:p>
          <a:p>
            <a:pPr indent="0" lvl="0" marL="0" rtl="0" algn="l">
              <a:spcBef>
                <a:spcPts val="0"/>
              </a:spcBef>
              <a:spcAft>
                <a:spcPts val="0"/>
              </a:spcAft>
              <a:buNone/>
            </a:pPr>
            <a:r>
              <a:rPr lang="en" sz="1200">
                <a:solidFill>
                  <a:schemeClr val="dk1"/>
                </a:solidFill>
              </a:rPr>
              <a:t>It produces a solar panel called the series 6. </a:t>
            </a:r>
            <a:endParaRPr sz="1200">
              <a:solidFill>
                <a:schemeClr val="dk1"/>
              </a:solidFill>
            </a:endParaRPr>
          </a:p>
          <a:p>
            <a:pPr indent="0" lvl="0" marL="0" rtl="0" algn="l">
              <a:lnSpc>
                <a:spcPct val="115000"/>
              </a:lnSpc>
              <a:spcBef>
                <a:spcPts val="0"/>
              </a:spcBef>
              <a:spcAft>
                <a:spcPts val="0"/>
              </a:spcAft>
              <a:buNone/>
            </a:pPr>
            <a:r>
              <a:rPr b="1" lang="en" sz="1000">
                <a:solidFill>
                  <a:schemeClr val="dk1"/>
                </a:solidFill>
              </a:rPr>
              <a:t>Customers:</a:t>
            </a:r>
            <a:r>
              <a:rPr lang="en" sz="1000">
                <a:solidFill>
                  <a:schemeClr val="dk1"/>
                </a:solidFill>
              </a:rPr>
              <a:t> Renewable Energy Companies</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Suppliers: </a:t>
            </a:r>
            <a:r>
              <a:rPr lang="en" sz="1000">
                <a:solidFill>
                  <a:schemeClr val="dk1"/>
                </a:solidFill>
              </a:rPr>
              <a:t>Multiple different material, technology, and renewable energy companies.</a:t>
            </a:r>
            <a:endParaRPr sz="1000">
              <a:solidFill>
                <a:schemeClr val="dk1"/>
              </a:solidFill>
            </a:endParaRPr>
          </a:p>
          <a:p>
            <a:pPr indent="-292100" lvl="0" marL="457200" rtl="0" algn="l">
              <a:lnSpc>
                <a:spcPct val="115000"/>
              </a:lnSpc>
              <a:spcBef>
                <a:spcPts val="1200"/>
              </a:spcBef>
              <a:spcAft>
                <a:spcPts val="0"/>
              </a:spcAft>
              <a:buClr>
                <a:schemeClr val="dk1"/>
              </a:buClr>
              <a:buSzPts val="1000"/>
              <a:buFont typeface="Arial"/>
              <a:buChar char="●"/>
            </a:pPr>
            <a:r>
              <a:rPr lang="en" sz="1000">
                <a:solidFill>
                  <a:schemeClr val="dk1"/>
                </a:solidFill>
              </a:rPr>
              <a:t>50% revenue comes from </a:t>
            </a:r>
            <a:r>
              <a:rPr lang="en" sz="1000">
                <a:solidFill>
                  <a:schemeClr val="dk1"/>
                </a:solidFill>
              </a:rPr>
              <a:t>production</a:t>
            </a:r>
            <a:r>
              <a:rPr lang="en" sz="1000">
                <a:solidFill>
                  <a:schemeClr val="dk1"/>
                </a:solidFill>
              </a:rPr>
              <a:t> and selling of solar </a:t>
            </a:r>
            <a:r>
              <a:rPr lang="en" sz="1000">
                <a:solidFill>
                  <a:schemeClr val="dk1"/>
                </a:solidFill>
              </a:rPr>
              <a:t>panels</a:t>
            </a:r>
            <a:r>
              <a:rPr lang="en" sz="1000">
                <a:solidFill>
                  <a:schemeClr val="dk1"/>
                </a:solidFill>
              </a:rPr>
              <a:t> and (50% revenue) comes from  project development, repair management</a:t>
            </a:r>
            <a:endParaRPr sz="1000">
              <a:solidFill>
                <a:schemeClr val="dk1"/>
              </a:solidFill>
            </a:endParaRPr>
          </a:p>
          <a:p>
            <a:pPr indent="0" lvl="0" marL="0" rtl="0" algn="l">
              <a:spcBef>
                <a:spcPts val="1200"/>
              </a:spcBef>
              <a:spcAft>
                <a:spcPts val="0"/>
              </a:spcAft>
              <a:buNone/>
            </a:pPr>
            <a:r>
              <a:t/>
            </a:r>
            <a:endParaRPr sz="17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ee3816920_1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ee3816920_1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ee3816920_1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ee3816920_1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Kimberly</a:t>
            </a:r>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On Wednesday, Biden announced a $2 trillion infrastructure and clean energy plan</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“The plan will retrofit millions of homes to increase energy efficiency” - CNBC</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Biden will also propose an “Energy Efficiency and Clean Electricity Standard.” This would be a mandate requiring that a percentage of all US utilities come from clean energy. 30 US states already do this.</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$180 billion to research and development</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Strengthens first thesis point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c6387a8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c6387a8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a:t>
            </a:r>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Lato"/>
                <a:ea typeface="Lato"/>
                <a:cs typeface="Lato"/>
                <a:sym typeface="Lato"/>
              </a:rPr>
              <a:t>We believe  that First Solar’s model of efficiency is different enough from their competitors that it will take at least 2-3 years for their competitors to catch them at their current level. We also think that the market is failing to take into account First Solar’s ability to innovate and come up with better products.</a:t>
            </a:r>
            <a:endParaRPr sz="1500">
              <a:solidFill>
                <a:schemeClr val="dk1"/>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500">
                <a:solidFill>
                  <a:schemeClr val="dk1"/>
                </a:solidFill>
                <a:latin typeface="Lato"/>
                <a:ea typeface="Lato"/>
                <a:cs typeface="Lato"/>
                <a:sym typeface="Lato"/>
              </a:rPr>
              <a:t>To conclude we believe First Solar has shown the ability to innovate in the past and will continue to do so in the future.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c6387a89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cc6387a89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ee3816920_1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cee3816920_1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Kimberly</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c6726ea6f_3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c6726ea6f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c6726ea6f_3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c6726ea6f_3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c6726ea6f_3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c6726ea6f_3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ee381692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ee381692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Ellie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c6726ea6f_3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c6726ea6f_3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c6726ea6f_3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c6726ea6f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Stitch Fix</a:t>
            </a:r>
            <a:r>
              <a:rPr lang="en" sz="1200">
                <a:solidFill>
                  <a:srgbClr val="202124"/>
                </a:solidFill>
                <a:highlight>
                  <a:srgbClr val="FFFFFF"/>
                </a:highlight>
                <a:latin typeface="Roboto"/>
                <a:ea typeface="Roboto"/>
                <a:cs typeface="Roboto"/>
                <a:sym typeface="Roboto"/>
              </a:rPr>
              <a:t> defines </a:t>
            </a:r>
            <a:r>
              <a:rPr b="1" lang="en" sz="1200">
                <a:solidFill>
                  <a:srgbClr val="202124"/>
                </a:solidFill>
                <a:highlight>
                  <a:srgbClr val="FFFFFF"/>
                </a:highlight>
                <a:latin typeface="Roboto"/>
                <a:ea typeface="Roboto"/>
                <a:cs typeface="Roboto"/>
                <a:sym typeface="Roboto"/>
              </a:rPr>
              <a:t>active clients</a:t>
            </a:r>
            <a:r>
              <a:rPr lang="en" sz="1200">
                <a:solidFill>
                  <a:srgbClr val="202124"/>
                </a:solidFill>
                <a:highlight>
                  <a:srgbClr val="FFFFFF"/>
                </a:highlight>
                <a:latin typeface="Roboto"/>
                <a:ea typeface="Roboto"/>
                <a:cs typeface="Roboto"/>
                <a:sym typeface="Roboto"/>
              </a:rPr>
              <a:t> as people who have bought an item directly from its website, called a "</a:t>
            </a:r>
            <a:r>
              <a:rPr b="1" lang="en" sz="1200">
                <a:solidFill>
                  <a:srgbClr val="202124"/>
                </a:solidFill>
                <a:highlight>
                  <a:srgbClr val="FFFFFF"/>
                </a:highlight>
                <a:latin typeface="Roboto"/>
                <a:ea typeface="Roboto"/>
                <a:cs typeface="Roboto"/>
                <a:sym typeface="Roboto"/>
              </a:rPr>
              <a:t>fix</a:t>
            </a:r>
            <a:r>
              <a:rPr lang="en" sz="1200">
                <a:solidFill>
                  <a:srgbClr val="202124"/>
                </a:solidFill>
                <a:highlight>
                  <a:srgbClr val="FFFFFF"/>
                </a:highlight>
                <a:latin typeface="Roboto"/>
                <a:ea typeface="Roboto"/>
                <a:cs typeface="Roboto"/>
                <a:sym typeface="Roboto"/>
              </a:rPr>
              <a:t>," in the preceding 52 weeks from the last day of the quarter</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Under the </a:t>
            </a:r>
            <a:r>
              <a:rPr b="1" lang="en" sz="1200">
                <a:solidFill>
                  <a:srgbClr val="202124"/>
                </a:solidFill>
                <a:highlight>
                  <a:srgbClr val="FFFFFF"/>
                </a:highlight>
                <a:latin typeface="Roboto"/>
                <a:ea typeface="Roboto"/>
                <a:cs typeface="Roboto"/>
                <a:sym typeface="Roboto"/>
              </a:rPr>
              <a:t>CARES Act</a:t>
            </a:r>
            <a:r>
              <a:rPr lang="en" sz="1200">
                <a:solidFill>
                  <a:srgbClr val="202124"/>
                </a:solidFill>
                <a:highlight>
                  <a:srgbClr val="FFFFFF"/>
                </a:highlight>
                <a:latin typeface="Roboto"/>
                <a:ea typeface="Roboto"/>
                <a:cs typeface="Roboto"/>
                <a:sym typeface="Roboto"/>
              </a:rPr>
              <a:t>, an </a:t>
            </a:r>
            <a:r>
              <a:rPr b="1" lang="en" sz="1200">
                <a:solidFill>
                  <a:srgbClr val="202124"/>
                </a:solidFill>
                <a:highlight>
                  <a:srgbClr val="FFFFFF"/>
                </a:highlight>
                <a:latin typeface="Roboto"/>
                <a:ea typeface="Roboto"/>
                <a:cs typeface="Roboto"/>
                <a:sym typeface="Roboto"/>
              </a:rPr>
              <a:t>NOL</a:t>
            </a:r>
            <a:r>
              <a:rPr lang="en" sz="1200">
                <a:solidFill>
                  <a:srgbClr val="202124"/>
                </a:solidFill>
                <a:highlight>
                  <a:srgbClr val="FFFFFF"/>
                </a:highlight>
                <a:latin typeface="Roboto"/>
                <a:ea typeface="Roboto"/>
                <a:cs typeface="Roboto"/>
                <a:sym typeface="Roboto"/>
              </a:rPr>
              <a:t> from a tax year beginning in 2018, 2019 or 2020 can be carried back five years. Taxpayers don't have to </a:t>
            </a:r>
            <a:r>
              <a:rPr b="1" lang="en" sz="1200">
                <a:solidFill>
                  <a:srgbClr val="202124"/>
                </a:solidFill>
                <a:highlight>
                  <a:srgbClr val="FFFFFF"/>
                </a:highlight>
                <a:latin typeface="Roboto"/>
                <a:ea typeface="Roboto"/>
                <a:cs typeface="Roboto"/>
                <a:sym typeface="Roboto"/>
              </a:rPr>
              <a:t>carryback</a:t>
            </a:r>
            <a:r>
              <a:rPr lang="en" sz="1200">
                <a:solidFill>
                  <a:srgbClr val="202124"/>
                </a:solidFill>
                <a:highlight>
                  <a:srgbClr val="FFFFFF"/>
                </a:highlight>
                <a:latin typeface="Roboto"/>
                <a:ea typeface="Roboto"/>
                <a:cs typeface="Roboto"/>
                <a:sym typeface="Roboto"/>
              </a:rPr>
              <a:t> their 2018, 2019 and 2020 NOLs. ... As it stands right now, this five-year </a:t>
            </a:r>
            <a:r>
              <a:rPr b="1" lang="en" sz="1200">
                <a:solidFill>
                  <a:srgbClr val="202124"/>
                </a:solidFill>
                <a:highlight>
                  <a:srgbClr val="FFFFFF"/>
                </a:highlight>
                <a:latin typeface="Roboto"/>
                <a:ea typeface="Roboto"/>
                <a:cs typeface="Roboto"/>
                <a:sym typeface="Roboto"/>
              </a:rPr>
              <a:t>carryback</a:t>
            </a:r>
            <a:r>
              <a:rPr lang="en" sz="1200">
                <a:solidFill>
                  <a:srgbClr val="202124"/>
                </a:solidFill>
                <a:highlight>
                  <a:srgbClr val="FFFFFF"/>
                </a:highlight>
                <a:latin typeface="Roboto"/>
                <a:ea typeface="Roboto"/>
                <a:cs typeface="Roboto"/>
                <a:sym typeface="Roboto"/>
              </a:rPr>
              <a:t> provision goes away for tax years beginning in 2021</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c6726ea6f_3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cc6726ea6f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c6726ea6f_3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c6726ea6f_3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666666"/>
              </a:buClr>
              <a:buSzPts val="1700"/>
              <a:buFont typeface="Roboto"/>
              <a:buChar char="●"/>
            </a:pPr>
            <a:r>
              <a:rPr lang="en" sz="1700">
                <a:solidFill>
                  <a:srgbClr val="666666"/>
                </a:solidFill>
                <a:latin typeface="Roboto"/>
                <a:ea typeface="Roboto"/>
                <a:cs typeface="Roboto"/>
                <a:sym typeface="Roboto"/>
              </a:rPr>
              <a:t>Think about what strategies and growth the company is attempting to implement and incorporate that into the analysis.</a:t>
            </a:r>
            <a:endParaRPr sz="1700">
              <a:solidFill>
                <a:srgbClr val="666666"/>
              </a:solidFill>
              <a:latin typeface="Roboto"/>
              <a:ea typeface="Roboto"/>
              <a:cs typeface="Roboto"/>
              <a:sym typeface="Roboto"/>
            </a:endParaRPr>
          </a:p>
          <a:p>
            <a:pPr indent="-336550" lvl="0" marL="457200" rtl="0" algn="l">
              <a:lnSpc>
                <a:spcPct val="115000"/>
              </a:lnSpc>
              <a:spcBef>
                <a:spcPts val="0"/>
              </a:spcBef>
              <a:spcAft>
                <a:spcPts val="0"/>
              </a:spcAft>
              <a:buClr>
                <a:srgbClr val="666666"/>
              </a:buClr>
              <a:buSzPts val="1700"/>
              <a:buFont typeface="Roboto"/>
              <a:buChar char="●"/>
            </a:pPr>
            <a:r>
              <a:rPr lang="en" sz="1700">
                <a:solidFill>
                  <a:srgbClr val="666666"/>
                </a:solidFill>
                <a:latin typeface="Roboto"/>
                <a:ea typeface="Roboto"/>
                <a:cs typeface="Roboto"/>
                <a:sym typeface="Roboto"/>
              </a:rPr>
              <a:t>Ask, why now? - Timing</a:t>
            </a:r>
            <a:endParaRPr sz="1700">
              <a:solidFill>
                <a:srgbClr val="666666"/>
              </a:solidFill>
              <a:latin typeface="Roboto"/>
              <a:ea typeface="Roboto"/>
              <a:cs typeface="Roboto"/>
              <a:sym typeface="Roboto"/>
            </a:endParaRPr>
          </a:p>
          <a:p>
            <a:pPr indent="-336550" lvl="0" marL="457200" rtl="0" algn="l">
              <a:lnSpc>
                <a:spcPct val="115000"/>
              </a:lnSpc>
              <a:spcBef>
                <a:spcPts val="0"/>
              </a:spcBef>
              <a:spcAft>
                <a:spcPts val="0"/>
              </a:spcAft>
              <a:buClr>
                <a:srgbClr val="666666"/>
              </a:buClr>
              <a:buSzPts val="1700"/>
              <a:buFont typeface="Roboto"/>
              <a:buChar char="●"/>
            </a:pPr>
            <a:r>
              <a:rPr lang="en" sz="1700">
                <a:solidFill>
                  <a:srgbClr val="666666"/>
                </a:solidFill>
                <a:latin typeface="Roboto"/>
                <a:ea typeface="Roboto"/>
                <a:cs typeface="Roboto"/>
                <a:sym typeface="Roboto"/>
              </a:rPr>
              <a:t>Find ways to craft a trade that would hedge against upside catalysts (potentially long a subscription retail company)</a:t>
            </a:r>
            <a:endParaRPr sz="1700">
              <a:solidFill>
                <a:srgbClr val="666666"/>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c6726ea6f_3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cc6726ea6f_3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cc6726ea6f_3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cc6726ea6f_3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c6726ea6f_3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c6726ea6f_3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cee3816920_7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cee3816920_7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We're also trying to strategize to systematically generate alpha by capturing market inconsistencies.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cf52386b94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cf52386b94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complications with the optimizer delayed the implementation of the other simpler strategies.</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The benchmark timing strategy is leaning into the benchmark on certain days and leaning out on other days. </a:t>
            </a:r>
            <a:endParaRPr sz="1150">
              <a:solidFill>
                <a:srgbClr val="1D1C1D"/>
              </a:solidFill>
              <a:highlight>
                <a:srgbClr val="F8F8F8"/>
              </a:highlight>
            </a:endParaRPr>
          </a:p>
          <a:p>
            <a:pPr indent="0" lvl="0" marL="0" rtl="0" algn="l">
              <a:spcBef>
                <a:spcPts val="0"/>
              </a:spcBef>
              <a:spcAft>
                <a:spcPts val="0"/>
              </a:spcAft>
              <a:buNone/>
            </a:pPr>
            <a:r>
              <a:rPr lang="en">
                <a:solidFill>
                  <a:srgbClr val="222222"/>
                </a:solidFill>
                <a:highlight>
                  <a:srgbClr val="FFFFFF"/>
                </a:highlight>
                <a:latin typeface="Calibri"/>
                <a:ea typeface="Calibri"/>
                <a:cs typeface="Calibri"/>
                <a:sym typeface="Calibri"/>
              </a:rPr>
              <a:t> “Our idea is that risk associated with the benchmark is compensated only on days where macro news is released.”  Our set of macro news events include FOMC announcements, GDP prints, CPI releases, and unemployment results.  Remember that these people have never seen any of this before and will need some context. </a:t>
            </a:r>
            <a:endParaRPr sz="1150">
              <a:solidFill>
                <a:srgbClr val="1D1C1D"/>
              </a:solidFill>
              <a:highlight>
                <a:srgbClr val="F8F8F8"/>
              </a:high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ee3816920_7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cee3816920_7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ee3816920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ee3816920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Tracking error keeps us close to the benchmark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couple of problems - for me to improve your sharpe ratio, I would need to create positive alpha relative to the portfolio that you hold </a:t>
            </a:r>
            <a:endParaRPr/>
          </a:p>
          <a:p>
            <a:pPr indent="0" lvl="0" marL="0" rtl="0" algn="l">
              <a:spcBef>
                <a:spcPts val="0"/>
              </a:spcBef>
              <a:spcAft>
                <a:spcPts val="0"/>
              </a:spcAft>
              <a:buNone/>
            </a:pPr>
            <a:r>
              <a:rPr lang="en"/>
              <a:t>Generating  positive alpha relative portfolio clients requires knowledge of their holdings</a:t>
            </a:r>
            <a:endParaRPr/>
          </a:p>
          <a:p>
            <a:pPr indent="0" lvl="0" marL="0" rtl="0" algn="l">
              <a:spcBef>
                <a:spcPts val="0"/>
              </a:spcBef>
              <a:spcAft>
                <a:spcPts val="0"/>
              </a:spcAft>
              <a:buNone/>
            </a:pPr>
            <a:r>
              <a:rPr lang="en"/>
              <a:t>	Have to know what my client holds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Generating alpha relative to the clients portfolio requires me to have a different strategy to every portfolio.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enough to say that we maximize the information to the benchmark</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For a portfolio with a beta of 1, it is the the same as maximizing alpha relative to whatever portfolio.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Alpha benchmark is 0 </a:t>
            </a:r>
            <a:endParaRPr/>
          </a:p>
          <a:p>
            <a:pPr indent="-298450" lvl="0" marL="457200" rtl="0" algn="l">
              <a:spcBef>
                <a:spcPts val="0"/>
              </a:spcBef>
              <a:spcAft>
                <a:spcPts val="0"/>
              </a:spcAft>
              <a:buSzPts val="1100"/>
              <a:buAutoNum type="arabicPeriod"/>
            </a:pPr>
            <a:r>
              <a:rPr lang="en"/>
              <a:t>Beta of my active portfolio is 1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cee3816920_7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cee3816920_7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not rewarded for holding market risk if not on an announcement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Holding more beta is usually not rewarding, unless on an a-day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an alpha strategy, holding risks when it pays off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cee3816920_7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cee3816920_7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ee3816920_7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cee3816920_7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Ellie </a:t>
            </a:r>
            <a:endParaRPr>
              <a:solidFill>
                <a:schemeClr val="dk1"/>
              </a:solidFill>
            </a:endParaRPr>
          </a:p>
          <a:p>
            <a:pPr indent="0" lvl="0" marL="0" rtl="0" algn="l">
              <a:spcBef>
                <a:spcPts val="0"/>
              </a:spcBef>
              <a:spcAft>
                <a:spcPts val="0"/>
              </a:spcAft>
              <a:buNone/>
            </a:pPr>
            <a:r>
              <a:rPr lang="en">
                <a:solidFill>
                  <a:schemeClr val="dk1"/>
                </a:solidFill>
              </a:rPr>
              <a:t>Examples: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Literature: Pavel &amp; Savor, 2012</a:t>
            </a:r>
            <a:endParaRPr>
              <a:solidFill>
                <a:schemeClr val="dk1"/>
              </a:solidFill>
            </a:endParaRPr>
          </a:p>
          <a:p>
            <a:pPr indent="0" lvl="0" marL="0" rtl="0" algn="l">
              <a:spcBef>
                <a:spcPts val="0"/>
              </a:spcBef>
              <a:spcAft>
                <a:spcPts val="0"/>
              </a:spcAft>
              <a:buNone/>
            </a:pPr>
            <a:r>
              <a:rPr lang="en">
                <a:solidFill>
                  <a:schemeClr val="dk1"/>
                </a:solidFill>
              </a:rPr>
              <a:t>Clear Thesis: Market risk is rewarded on a-days b/c investors demand higher returns for holding high beta assets when expecting to learn important macroeconomic info.</a:t>
            </a:r>
            <a:endParaRPr>
              <a:solidFill>
                <a:schemeClr val="dk1"/>
              </a:solidFill>
            </a:endParaRPr>
          </a:p>
          <a:p>
            <a:pPr indent="0" lvl="0" marL="0" rtl="0" algn="l">
              <a:spcBef>
                <a:spcPts val="0"/>
              </a:spcBef>
              <a:spcAft>
                <a:spcPts val="0"/>
              </a:spcAft>
              <a:buNone/>
            </a:pPr>
            <a:r>
              <a:rPr lang="en">
                <a:solidFill>
                  <a:schemeClr val="dk1"/>
                </a:solidFill>
              </a:rPr>
              <a:t>Factors: market beta determines excess returns on a-days only.</a:t>
            </a:r>
            <a:endParaRPr>
              <a:solidFill>
                <a:schemeClr val="dk1"/>
              </a:solidFill>
            </a:endParaRPr>
          </a:p>
          <a:p>
            <a:pPr indent="0" lvl="0" marL="0" rtl="0" algn="l">
              <a:spcBef>
                <a:spcPts val="0"/>
              </a:spcBef>
              <a:spcAft>
                <a:spcPts val="0"/>
              </a:spcAft>
              <a:buNone/>
            </a:pPr>
            <a:r>
              <a:rPr lang="en">
                <a:solidFill>
                  <a:schemeClr val="dk1"/>
                </a:solidFill>
              </a:rPr>
              <a:t>Strategy: take on market risk by holding shares of ETF on a-days</a:t>
            </a:r>
            <a:endParaRPr>
              <a:solidFill>
                <a:schemeClr val="dk1"/>
              </a:solidFill>
            </a:endParaRPr>
          </a:p>
          <a:p>
            <a:pPr indent="0" lvl="0" marL="0" rtl="0" algn="l">
              <a:spcBef>
                <a:spcPts val="0"/>
              </a:spcBef>
              <a:spcAft>
                <a:spcPts val="0"/>
              </a:spcAft>
              <a:buNone/>
            </a:pPr>
            <a:r>
              <a:rPr lang="en">
                <a:solidFill>
                  <a:schemeClr val="dk1"/>
                </a:solidFill>
              </a:rPr>
              <a:t>OOS: (2011 - 2017) original is 1964 - 2011</a:t>
            </a:r>
            <a:endParaRPr>
              <a:solidFill>
                <a:schemeClr val="dk1"/>
              </a:solidFill>
            </a:endParaRPr>
          </a:p>
          <a:p>
            <a:pPr indent="0" lvl="0" marL="0" rtl="0" algn="l">
              <a:spcBef>
                <a:spcPts val="0"/>
              </a:spcBef>
              <a:spcAft>
                <a:spcPts val="0"/>
              </a:spcAft>
              <a:buNone/>
            </a:pPr>
            <a:r>
              <a:rPr lang="en">
                <a:solidFill>
                  <a:schemeClr val="dk1"/>
                </a:solidFill>
              </a:rPr>
              <a:t>Preciseness Test: buy 1 day early, sell 1 day late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cee3816920_7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cee3816920_7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cee3816920_7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cee3816920_7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cee3816920_7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cee3816920_7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cee3816920_7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cee3816920_7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ee3816920_7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cee3816920_7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ee3816920_7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ee3816920_7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ee3816920_7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cee3816920_7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ee3816920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ee3816920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a:t>
            </a:r>
            <a:endParaRPr/>
          </a:p>
          <a:p>
            <a:pPr indent="-298450" lvl="0" marL="457200" rtl="0" algn="l">
              <a:lnSpc>
                <a:spcPct val="115000"/>
              </a:lnSpc>
              <a:spcBef>
                <a:spcPts val="0"/>
              </a:spcBef>
              <a:spcAft>
                <a:spcPts val="0"/>
              </a:spcAft>
              <a:buClr>
                <a:srgbClr val="222222"/>
              </a:buClr>
              <a:buSzPts val="1100"/>
              <a:buFont typeface="Calibri"/>
              <a:buAutoNum type="arabicPeriod"/>
            </a:pPr>
            <a:r>
              <a:rPr lang="en">
                <a:solidFill>
                  <a:srgbClr val="222222"/>
                </a:solidFill>
                <a:highlight>
                  <a:srgbClr val="FFFFFF"/>
                </a:highlight>
                <a:latin typeface="Calibri"/>
                <a:ea typeface="Calibri"/>
                <a:cs typeface="Calibri"/>
                <a:sym typeface="Calibri"/>
              </a:rPr>
              <a:t>Mean variance optimization.  Give an intuitive explanation for this.  “We want to find the portfolio that best trades off risk against return potential.”</a:t>
            </a:r>
            <a:endParaRPr>
              <a:solidFill>
                <a:srgbClr val="222222"/>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ee3816920_7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cee3816920_7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cee3816920_7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cee3816920_7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cee3816920_7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cee3816920_7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ee3816920_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ee3816920_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latin typeface="Calibri"/>
                <a:ea typeface="Calibri"/>
                <a:cs typeface="Calibri"/>
                <a:sym typeface="Calibri"/>
              </a:rPr>
              <a:t>industry, market, size, value, momentum, etc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ee3816920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ee3816920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Reduce Dimensionality </a:t>
            </a:r>
            <a:endParaRPr/>
          </a:p>
          <a:p>
            <a:pPr indent="0" lvl="0" marL="0" rtl="0" algn="l">
              <a:spcBef>
                <a:spcPts val="0"/>
              </a:spcBef>
              <a:spcAft>
                <a:spcPts val="0"/>
              </a:spcAft>
              <a:buNone/>
            </a:pPr>
            <a:r>
              <a:rPr lang="en"/>
              <a:t>From 3000x3000 to 60x60</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3">
    <p:bg>
      <p:bgPr>
        <a:gradFill>
          <a:gsLst>
            <a:gs pos="0">
              <a:schemeClr val="accent2"/>
            </a:gs>
            <a:gs pos="100000">
              <a:schemeClr val="accent1"/>
            </a:gs>
          </a:gsLst>
          <a:path path="circle">
            <a:fillToRect l="100%" t="100%"/>
          </a:path>
          <a:tileRect b="-100%" r="-100%"/>
        </a:gradFill>
      </p:bgPr>
    </p:bg>
    <p:spTree>
      <p:nvGrpSpPr>
        <p:cNvPr id="60" name="Shape 60"/>
        <p:cNvGrpSpPr/>
        <p:nvPr/>
      </p:nvGrpSpPr>
      <p:grpSpPr>
        <a:xfrm>
          <a:off x="0" y="0"/>
          <a:ext cx="0" cy="0"/>
          <a:chOff x="0" y="0"/>
          <a:chExt cx="0" cy="0"/>
        </a:xfrm>
      </p:grpSpPr>
      <p:grpSp>
        <p:nvGrpSpPr>
          <p:cNvPr id="61" name="Google Shape;61;p13"/>
          <p:cNvGrpSpPr/>
          <p:nvPr/>
        </p:nvGrpSpPr>
        <p:grpSpPr>
          <a:xfrm>
            <a:off x="3078602" y="0"/>
            <a:ext cx="6065389" cy="5143642"/>
            <a:chOff x="2052402" y="0"/>
            <a:chExt cx="6065389" cy="5143642"/>
          </a:xfrm>
        </p:grpSpPr>
        <p:sp>
          <p:nvSpPr>
            <p:cNvPr id="62" name="Google Shape;62;p13"/>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13"/>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3"/>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 name="Google Shape;65;p13"/>
          <p:cNvSpPr txBox="1"/>
          <p:nvPr>
            <p:ph type="ctrTitle"/>
          </p:nvPr>
        </p:nvSpPr>
        <p:spPr>
          <a:xfrm>
            <a:off x="685800" y="1771550"/>
            <a:ext cx="7772400" cy="16005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9.jpg"/><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33.gif"/><Relationship Id="rId4" Type="http://schemas.openxmlformats.org/officeDocument/2006/relationships/image" Target="../media/image40.png"/><Relationship Id="rId5" Type="http://schemas.openxmlformats.org/officeDocument/2006/relationships/image" Target="../media/image44.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BYU Silver Fund Review</a:t>
            </a:r>
            <a:endParaRPr/>
          </a:p>
        </p:txBody>
      </p:sp>
      <p:sp>
        <p:nvSpPr>
          <p:cNvPr id="71" name="Google Shape;71;p1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2020/2021</a:t>
            </a:r>
            <a:endParaRPr/>
          </a:p>
        </p:txBody>
      </p:sp>
      <p:pic>
        <p:nvPicPr>
          <p:cNvPr id="72" name="Google Shape;72;p14"/>
          <p:cNvPicPr preferRelativeResize="0"/>
          <p:nvPr/>
        </p:nvPicPr>
        <p:blipFill>
          <a:blip r:embed="rId3">
            <a:alphaModFix/>
          </a:blip>
          <a:stretch>
            <a:fillRect/>
          </a:stretch>
        </p:blipFill>
        <p:spPr>
          <a:xfrm>
            <a:off x="6558200" y="2514600"/>
            <a:ext cx="2509599" cy="2548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Constrained Optimization</a:t>
            </a:r>
            <a:endParaRPr/>
          </a:p>
        </p:txBody>
      </p:sp>
      <p:sp>
        <p:nvSpPr>
          <p:cNvPr id="134" name="Google Shape;134;p23"/>
          <p:cNvSpPr txBox="1"/>
          <p:nvPr>
            <p:ph idx="4294967295" type="body"/>
          </p:nvPr>
        </p:nvSpPr>
        <p:spPr>
          <a:xfrm>
            <a:off x="250525" y="1430150"/>
            <a:ext cx="8729100" cy="3361200"/>
          </a:xfrm>
          <a:prstGeom prst="rect">
            <a:avLst/>
          </a:prstGeom>
        </p:spPr>
        <p:txBody>
          <a:bodyPr anchorCtr="0" anchor="t" bIns="91425" lIns="91425" spcFirstLastPara="1" rIns="91425" wrap="square" tIns="91425">
            <a:noAutofit/>
          </a:bodyPr>
          <a:lstStyle/>
          <a:p>
            <a:pPr indent="-385445" lvl="0" marL="457200" rtl="0" algn="l">
              <a:lnSpc>
                <a:spcPct val="130000"/>
              </a:lnSpc>
              <a:spcBef>
                <a:spcPts val="0"/>
              </a:spcBef>
              <a:spcAft>
                <a:spcPts val="0"/>
              </a:spcAft>
              <a:buSzPts val="2470"/>
              <a:buChar char="●"/>
            </a:pPr>
            <a:r>
              <a:rPr lang="en" sz="2470"/>
              <a:t>Choose</a:t>
            </a:r>
            <a:r>
              <a:rPr i="1" lang="en" sz="2470"/>
              <a:t> active </a:t>
            </a:r>
            <a:r>
              <a:rPr lang="en" sz="2470"/>
              <a:t>weights to maximize Information Ratio (IR)</a:t>
            </a:r>
            <a:endParaRPr sz="2470"/>
          </a:p>
          <a:p>
            <a:pPr indent="-385445" lvl="0" marL="457200" rtl="0" algn="l">
              <a:lnSpc>
                <a:spcPct val="130000"/>
              </a:lnSpc>
              <a:spcBef>
                <a:spcPts val="0"/>
              </a:spcBef>
              <a:spcAft>
                <a:spcPts val="0"/>
              </a:spcAft>
              <a:buSzPts val="2470"/>
              <a:buChar char="●"/>
            </a:pPr>
            <a:r>
              <a:rPr lang="en" sz="2470"/>
              <a:t>With the constraints:</a:t>
            </a:r>
            <a:endParaRPr sz="2470"/>
          </a:p>
          <a:p>
            <a:pPr indent="-358457" lvl="1" marL="914400" rtl="0" algn="l">
              <a:lnSpc>
                <a:spcPct val="130000"/>
              </a:lnSpc>
              <a:spcBef>
                <a:spcPts val="0"/>
              </a:spcBef>
              <a:spcAft>
                <a:spcPts val="0"/>
              </a:spcAft>
              <a:buSzPts val="2045"/>
              <a:buChar char="○"/>
            </a:pPr>
            <a:r>
              <a:rPr lang="en" sz="2045"/>
              <a:t>Portfolio beta to the ETF = 1</a:t>
            </a:r>
            <a:endParaRPr sz="2045"/>
          </a:p>
          <a:p>
            <a:pPr indent="-358457" lvl="1" marL="914400" rtl="0" algn="l">
              <a:lnSpc>
                <a:spcPct val="130000"/>
              </a:lnSpc>
              <a:spcBef>
                <a:spcPts val="0"/>
              </a:spcBef>
              <a:spcAft>
                <a:spcPts val="0"/>
              </a:spcAft>
              <a:buSzPts val="2045"/>
              <a:buChar char="○"/>
            </a:pPr>
            <a:r>
              <a:rPr lang="en" sz="2045"/>
              <a:t>Sum of active weights = 0</a:t>
            </a:r>
            <a:endParaRPr sz="2385"/>
          </a:p>
          <a:p>
            <a:pPr indent="-380047" lvl="0" marL="457200" rtl="0" algn="l">
              <a:lnSpc>
                <a:spcPct val="130000"/>
              </a:lnSpc>
              <a:spcBef>
                <a:spcPts val="0"/>
              </a:spcBef>
              <a:spcAft>
                <a:spcPts val="0"/>
              </a:spcAft>
              <a:buSzPts val="2385"/>
              <a:buChar char="●"/>
            </a:pPr>
            <a:r>
              <a:rPr lang="en" sz="2385"/>
              <a:t>Scale holdings to achieve active risk target of 4%</a:t>
            </a:r>
            <a:endParaRPr sz="2385"/>
          </a:p>
          <a:p>
            <a:pPr indent="0" lvl="0" marL="914400" rtl="0" algn="l">
              <a:lnSpc>
                <a:spcPct val="95000"/>
              </a:lnSpc>
              <a:spcBef>
                <a:spcPts val="1200"/>
              </a:spcBef>
              <a:spcAft>
                <a:spcPts val="0"/>
              </a:spcAft>
              <a:buSzPts val="935"/>
              <a:buNone/>
            </a:pPr>
            <a:r>
              <a:rPr lang="en" sz="2045"/>
              <a:t> </a:t>
            </a:r>
            <a:endParaRPr sz="2045"/>
          </a:p>
          <a:p>
            <a:pPr indent="0" lvl="0" marL="0" rtl="0" algn="l">
              <a:lnSpc>
                <a:spcPct val="95000"/>
              </a:lnSpc>
              <a:spcBef>
                <a:spcPts val="1200"/>
              </a:spcBef>
              <a:spcAft>
                <a:spcPts val="1200"/>
              </a:spcAft>
              <a:buSzPts val="935"/>
              <a:buNone/>
            </a:pPr>
            <a:r>
              <a:t/>
            </a:r>
            <a:endParaRPr sz="1704"/>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Dynamic Predictions</a:t>
            </a:r>
            <a:endParaRPr/>
          </a:p>
        </p:txBody>
      </p:sp>
      <p:pic>
        <p:nvPicPr>
          <p:cNvPr id="140" name="Google Shape;140;p24"/>
          <p:cNvPicPr preferRelativeResize="0"/>
          <p:nvPr/>
        </p:nvPicPr>
        <p:blipFill>
          <a:blip r:embed="rId3">
            <a:alphaModFix/>
          </a:blip>
          <a:stretch>
            <a:fillRect/>
          </a:stretch>
        </p:blipFill>
        <p:spPr>
          <a:xfrm>
            <a:off x="281325" y="1547900"/>
            <a:ext cx="4233041" cy="3033900"/>
          </a:xfrm>
          <a:prstGeom prst="rect">
            <a:avLst/>
          </a:prstGeom>
          <a:noFill/>
          <a:ln>
            <a:noFill/>
          </a:ln>
        </p:spPr>
      </p:pic>
      <p:pic>
        <p:nvPicPr>
          <p:cNvPr id="141" name="Google Shape;141;p24"/>
          <p:cNvPicPr preferRelativeResize="0"/>
          <p:nvPr/>
        </p:nvPicPr>
        <p:blipFill>
          <a:blip r:embed="rId4">
            <a:alphaModFix/>
          </a:blip>
          <a:stretch>
            <a:fillRect/>
          </a:stretch>
        </p:blipFill>
        <p:spPr>
          <a:xfrm>
            <a:off x="4506200" y="1615800"/>
            <a:ext cx="4419825" cy="2926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Portfolio Review</a:t>
            </a:r>
            <a:endParaRPr/>
          </a:p>
        </p:txBody>
      </p:sp>
      <p:pic>
        <p:nvPicPr>
          <p:cNvPr id="147" name="Google Shape;147;p25"/>
          <p:cNvPicPr preferRelativeResize="0"/>
          <p:nvPr/>
        </p:nvPicPr>
        <p:blipFill>
          <a:blip r:embed="rId3">
            <a:alphaModFix/>
          </a:blip>
          <a:stretch>
            <a:fillRect/>
          </a:stretch>
        </p:blipFill>
        <p:spPr>
          <a:xfrm>
            <a:off x="503825" y="1357400"/>
            <a:ext cx="8136342" cy="3714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Portfolio Positions</a:t>
            </a:r>
            <a:endParaRPr/>
          </a:p>
        </p:txBody>
      </p:sp>
      <p:sp>
        <p:nvSpPr>
          <p:cNvPr id="153" name="Google Shape;153;p26"/>
          <p:cNvSpPr txBox="1"/>
          <p:nvPr/>
        </p:nvSpPr>
        <p:spPr>
          <a:xfrm>
            <a:off x="498388" y="1325900"/>
            <a:ext cx="1858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oboto"/>
                <a:ea typeface="Roboto"/>
                <a:cs typeface="Roboto"/>
                <a:sym typeface="Roboto"/>
              </a:rPr>
              <a:t>+14.1%</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Portfolio Return</a:t>
            </a:r>
            <a:endParaRPr>
              <a:latin typeface="Roboto"/>
              <a:ea typeface="Roboto"/>
              <a:cs typeface="Roboto"/>
              <a:sym typeface="Roboto"/>
            </a:endParaRPr>
          </a:p>
          <a:p>
            <a:pPr indent="0" lvl="0" marL="0" rtl="0" algn="l">
              <a:spcBef>
                <a:spcPts val="0"/>
              </a:spcBef>
              <a:spcAft>
                <a:spcPts val="0"/>
              </a:spcAft>
              <a:buNone/>
            </a:pPr>
            <a:r>
              <a:rPr lang="en" sz="1200">
                <a:solidFill>
                  <a:srgbClr val="999999"/>
                </a:solidFill>
                <a:latin typeface="Roboto"/>
                <a:ea typeface="Roboto"/>
                <a:cs typeface="Roboto"/>
                <a:sym typeface="Roboto"/>
              </a:rPr>
              <a:t>11/25/2020 - 4/5/2021</a:t>
            </a:r>
            <a:endParaRPr b="1" sz="2000">
              <a:latin typeface="Roboto"/>
              <a:ea typeface="Roboto"/>
              <a:cs typeface="Roboto"/>
              <a:sym typeface="Roboto"/>
            </a:endParaRPr>
          </a:p>
        </p:txBody>
      </p:sp>
      <p:sp>
        <p:nvSpPr>
          <p:cNvPr id="154" name="Google Shape;154;p26"/>
          <p:cNvSpPr txBox="1"/>
          <p:nvPr/>
        </p:nvSpPr>
        <p:spPr>
          <a:xfrm>
            <a:off x="2830163" y="1325900"/>
            <a:ext cx="1807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oboto"/>
                <a:ea typeface="Roboto"/>
                <a:cs typeface="Roboto"/>
                <a:sym typeface="Roboto"/>
              </a:rPr>
              <a:t>+13.7%</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Benchmark</a:t>
            </a:r>
            <a:r>
              <a:rPr lang="en">
                <a:latin typeface="Roboto"/>
                <a:ea typeface="Roboto"/>
                <a:cs typeface="Roboto"/>
                <a:sym typeface="Roboto"/>
              </a:rPr>
              <a:t> Return</a:t>
            </a:r>
            <a:endParaRPr>
              <a:latin typeface="Roboto"/>
              <a:ea typeface="Roboto"/>
              <a:cs typeface="Roboto"/>
              <a:sym typeface="Roboto"/>
            </a:endParaRPr>
          </a:p>
          <a:p>
            <a:pPr indent="0" lvl="0" marL="0" rtl="0" algn="l">
              <a:spcBef>
                <a:spcPts val="0"/>
              </a:spcBef>
              <a:spcAft>
                <a:spcPts val="0"/>
              </a:spcAft>
              <a:buNone/>
            </a:pPr>
            <a:r>
              <a:rPr lang="en" sz="1200">
                <a:solidFill>
                  <a:srgbClr val="999999"/>
                </a:solidFill>
                <a:latin typeface="Roboto"/>
                <a:ea typeface="Roboto"/>
                <a:cs typeface="Roboto"/>
                <a:sym typeface="Roboto"/>
              </a:rPr>
              <a:t>11/25/2020 - 4/5/2021</a:t>
            </a:r>
            <a:endParaRPr b="1" sz="2000">
              <a:latin typeface="Roboto"/>
              <a:ea typeface="Roboto"/>
              <a:cs typeface="Roboto"/>
              <a:sym typeface="Roboto"/>
            </a:endParaRPr>
          </a:p>
        </p:txBody>
      </p:sp>
      <p:sp>
        <p:nvSpPr>
          <p:cNvPr id="155" name="Google Shape;155;p26"/>
          <p:cNvSpPr txBox="1"/>
          <p:nvPr/>
        </p:nvSpPr>
        <p:spPr>
          <a:xfrm>
            <a:off x="5110638" y="1325900"/>
            <a:ext cx="1415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oboto"/>
                <a:ea typeface="Roboto"/>
                <a:cs typeface="Roboto"/>
                <a:sym typeface="Roboto"/>
              </a:rPr>
              <a:t>+0.18%</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Realized Alpha</a:t>
            </a:r>
            <a:endParaRPr b="1" sz="2000">
              <a:latin typeface="Roboto"/>
              <a:ea typeface="Roboto"/>
              <a:cs typeface="Roboto"/>
              <a:sym typeface="Roboto"/>
            </a:endParaRPr>
          </a:p>
        </p:txBody>
      </p:sp>
      <p:sp>
        <p:nvSpPr>
          <p:cNvPr id="156" name="Google Shape;156;p26"/>
          <p:cNvSpPr txBox="1"/>
          <p:nvPr/>
        </p:nvSpPr>
        <p:spPr>
          <a:xfrm>
            <a:off x="6900513" y="1325900"/>
            <a:ext cx="1745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oboto"/>
                <a:ea typeface="Roboto"/>
                <a:cs typeface="Roboto"/>
                <a:sym typeface="Roboto"/>
              </a:rPr>
              <a:t>+0.52%</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Annua</a:t>
            </a:r>
            <a:r>
              <a:rPr lang="en">
                <a:latin typeface="Roboto"/>
                <a:ea typeface="Roboto"/>
                <a:cs typeface="Roboto"/>
                <a:sym typeface="Roboto"/>
              </a:rPr>
              <a:t>lized Alpha</a:t>
            </a:r>
            <a:endParaRPr b="1" sz="2000">
              <a:latin typeface="Roboto"/>
              <a:ea typeface="Roboto"/>
              <a:cs typeface="Roboto"/>
              <a:sym typeface="Roboto"/>
            </a:endParaRPr>
          </a:p>
        </p:txBody>
      </p:sp>
      <p:cxnSp>
        <p:nvCxnSpPr>
          <p:cNvPr id="157" name="Google Shape;157;p26"/>
          <p:cNvCxnSpPr/>
          <p:nvPr/>
        </p:nvCxnSpPr>
        <p:spPr>
          <a:xfrm>
            <a:off x="588813" y="2390775"/>
            <a:ext cx="7815600" cy="10200"/>
          </a:xfrm>
          <a:prstGeom prst="straightConnector1">
            <a:avLst/>
          </a:prstGeom>
          <a:noFill/>
          <a:ln cap="flat" cmpd="sng" w="28575">
            <a:solidFill>
              <a:srgbClr val="CCCCCC"/>
            </a:solidFill>
            <a:prstDash val="solid"/>
            <a:round/>
            <a:headEnd len="med" w="med" type="none"/>
            <a:tailEnd len="med" w="med" type="none"/>
          </a:ln>
        </p:spPr>
      </p:cxnSp>
      <p:sp>
        <p:nvSpPr>
          <p:cNvPr id="158" name="Google Shape;158;p26"/>
          <p:cNvSpPr txBox="1"/>
          <p:nvPr/>
        </p:nvSpPr>
        <p:spPr>
          <a:xfrm>
            <a:off x="588813" y="2482625"/>
            <a:ext cx="141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1.01</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Portfolio Beta</a:t>
            </a:r>
            <a:endParaRPr b="1" sz="1800">
              <a:latin typeface="Roboto"/>
              <a:ea typeface="Roboto"/>
              <a:cs typeface="Roboto"/>
              <a:sym typeface="Roboto"/>
            </a:endParaRPr>
          </a:p>
        </p:txBody>
      </p:sp>
      <p:sp>
        <p:nvSpPr>
          <p:cNvPr id="159" name="Google Shape;159;p26"/>
          <p:cNvSpPr txBox="1"/>
          <p:nvPr/>
        </p:nvSpPr>
        <p:spPr>
          <a:xfrm>
            <a:off x="2830177" y="2482625"/>
            <a:ext cx="159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+0.24</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Information Ratio</a:t>
            </a:r>
            <a:endParaRPr b="1" sz="1800">
              <a:latin typeface="Roboto"/>
              <a:ea typeface="Roboto"/>
              <a:cs typeface="Roboto"/>
              <a:sym typeface="Roboto"/>
            </a:endParaRPr>
          </a:p>
        </p:txBody>
      </p:sp>
      <p:cxnSp>
        <p:nvCxnSpPr>
          <p:cNvPr id="160" name="Google Shape;160;p26"/>
          <p:cNvCxnSpPr/>
          <p:nvPr/>
        </p:nvCxnSpPr>
        <p:spPr>
          <a:xfrm>
            <a:off x="588813" y="3210775"/>
            <a:ext cx="7815600" cy="10200"/>
          </a:xfrm>
          <a:prstGeom prst="straightConnector1">
            <a:avLst/>
          </a:prstGeom>
          <a:noFill/>
          <a:ln cap="flat" cmpd="sng" w="28575">
            <a:solidFill>
              <a:srgbClr val="CCCCCC"/>
            </a:solidFill>
            <a:prstDash val="solid"/>
            <a:round/>
            <a:headEnd len="med" w="med" type="none"/>
            <a:tailEnd len="med" w="med" type="none"/>
          </a:ln>
        </p:spPr>
      </p:cxnSp>
      <p:sp>
        <p:nvSpPr>
          <p:cNvPr id="161" name="Google Shape;161;p26"/>
          <p:cNvSpPr txBox="1"/>
          <p:nvPr/>
        </p:nvSpPr>
        <p:spPr>
          <a:xfrm>
            <a:off x="588825" y="3302625"/>
            <a:ext cx="1279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Top P</a:t>
            </a:r>
            <a:r>
              <a:rPr b="1" lang="en" sz="1200">
                <a:latin typeface="Roboto"/>
                <a:ea typeface="Roboto"/>
                <a:cs typeface="Roboto"/>
                <a:sym typeface="Roboto"/>
              </a:rPr>
              <a:t>erformers</a:t>
            </a:r>
            <a:endParaRPr b="1"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ETSY</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WWE</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COG</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GME</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VZ</a:t>
            </a:r>
            <a:endParaRPr sz="1200">
              <a:latin typeface="Roboto"/>
              <a:ea typeface="Roboto"/>
              <a:cs typeface="Roboto"/>
              <a:sym typeface="Roboto"/>
            </a:endParaRPr>
          </a:p>
        </p:txBody>
      </p:sp>
      <p:sp>
        <p:nvSpPr>
          <p:cNvPr id="162" name="Google Shape;162;p26"/>
          <p:cNvSpPr txBox="1"/>
          <p:nvPr/>
        </p:nvSpPr>
        <p:spPr>
          <a:xfrm>
            <a:off x="5110649" y="3302625"/>
            <a:ext cx="159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Underp</a:t>
            </a:r>
            <a:r>
              <a:rPr b="1" lang="en" sz="1200">
                <a:latin typeface="Roboto"/>
                <a:ea typeface="Roboto"/>
                <a:cs typeface="Roboto"/>
                <a:sym typeface="Roboto"/>
              </a:rPr>
              <a:t>erformers</a:t>
            </a:r>
            <a:endParaRPr b="1"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SFIX</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WMT</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PFE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
        <p:nvSpPr>
          <p:cNvPr id="163" name="Google Shape;163;p26"/>
          <p:cNvSpPr txBox="1"/>
          <p:nvPr/>
        </p:nvSpPr>
        <p:spPr>
          <a:xfrm>
            <a:off x="2107475" y="3302625"/>
            <a:ext cx="12798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Contribution to Portfolio Alpha</a:t>
            </a:r>
            <a:endParaRPr sz="1000">
              <a:latin typeface="Roboto"/>
              <a:ea typeface="Roboto"/>
              <a:cs typeface="Roboto"/>
              <a:sym typeface="Roboto"/>
            </a:endParaRPr>
          </a:p>
          <a:p>
            <a:pPr indent="0" lvl="0" marL="0" rtl="0" algn="l">
              <a:spcBef>
                <a:spcPts val="0"/>
              </a:spcBef>
              <a:spcAft>
                <a:spcPts val="0"/>
              </a:spcAft>
              <a:buNone/>
            </a:pPr>
            <a:r>
              <a:t/>
            </a:r>
            <a:endParaRPr sz="5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+0.47%</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+0.47%</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+0.11%</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+0.08%</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+0.06%</a:t>
            </a:r>
            <a:endParaRPr sz="1200">
              <a:latin typeface="Roboto"/>
              <a:ea typeface="Roboto"/>
              <a:cs typeface="Roboto"/>
              <a:sym typeface="Roboto"/>
            </a:endParaRPr>
          </a:p>
        </p:txBody>
      </p:sp>
      <p:sp>
        <p:nvSpPr>
          <p:cNvPr id="164" name="Google Shape;164;p26"/>
          <p:cNvSpPr txBox="1"/>
          <p:nvPr/>
        </p:nvSpPr>
        <p:spPr>
          <a:xfrm>
            <a:off x="6900525" y="3302625"/>
            <a:ext cx="1279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Contribution to Portfolio Alpha</a:t>
            </a:r>
            <a:endParaRPr sz="1000">
              <a:latin typeface="Roboto"/>
              <a:ea typeface="Roboto"/>
              <a:cs typeface="Roboto"/>
              <a:sym typeface="Roboto"/>
            </a:endParaRPr>
          </a:p>
          <a:p>
            <a:pPr indent="0" lvl="0" marL="0" rtl="0" algn="l">
              <a:spcBef>
                <a:spcPts val="0"/>
              </a:spcBef>
              <a:spcAft>
                <a:spcPts val="0"/>
              </a:spcAft>
              <a:buNone/>
            </a:pPr>
            <a:r>
              <a:t/>
            </a:r>
            <a:endParaRPr sz="5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-0.41%</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-0.11%</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-0.05%</a:t>
            </a:r>
            <a:endParaRPr sz="1200">
              <a:latin typeface="Roboto"/>
              <a:ea typeface="Roboto"/>
              <a:cs typeface="Roboto"/>
              <a:sym typeface="Roboto"/>
            </a:endParaRPr>
          </a:p>
        </p:txBody>
      </p:sp>
      <p:sp>
        <p:nvSpPr>
          <p:cNvPr id="165" name="Google Shape;165;p26"/>
          <p:cNvSpPr txBox="1"/>
          <p:nvPr/>
        </p:nvSpPr>
        <p:spPr>
          <a:xfrm>
            <a:off x="5023350" y="2436150"/>
            <a:ext cx="159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1.26%</a:t>
            </a:r>
            <a:endParaRPr sz="12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Realized Tracking Error</a:t>
            </a:r>
            <a:endParaRPr b="1" sz="1700">
              <a:latin typeface="Roboto"/>
              <a:ea typeface="Roboto"/>
              <a:cs typeface="Roboto"/>
              <a:sym typeface="Roboto"/>
            </a:endParaRPr>
          </a:p>
        </p:txBody>
      </p:sp>
      <p:sp>
        <p:nvSpPr>
          <p:cNvPr id="166" name="Google Shape;166;p26"/>
          <p:cNvSpPr txBox="1"/>
          <p:nvPr/>
        </p:nvSpPr>
        <p:spPr>
          <a:xfrm>
            <a:off x="6900525" y="2436150"/>
            <a:ext cx="1745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2</a:t>
            </a:r>
            <a:r>
              <a:rPr b="1" lang="en" sz="1800">
                <a:latin typeface="Roboto"/>
                <a:ea typeface="Roboto"/>
                <a:cs typeface="Roboto"/>
                <a:sym typeface="Roboto"/>
              </a:rPr>
              <a:t>.15%</a:t>
            </a:r>
            <a:endParaRPr sz="12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Annualized Tracking Error</a:t>
            </a:r>
            <a:endParaRPr b="1" sz="17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Real Estate &amp; Financial Sector Review</a:t>
            </a:r>
            <a:endParaRPr/>
          </a:p>
        </p:txBody>
      </p:sp>
      <p:sp>
        <p:nvSpPr>
          <p:cNvPr id="172" name="Google Shape;172;p27"/>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2020/2021</a:t>
            </a:r>
            <a:endParaRPr/>
          </a:p>
        </p:txBody>
      </p:sp>
      <p:pic>
        <p:nvPicPr>
          <p:cNvPr id="173" name="Google Shape;173;p27"/>
          <p:cNvPicPr preferRelativeResize="0"/>
          <p:nvPr/>
        </p:nvPicPr>
        <p:blipFill>
          <a:blip r:embed="rId3">
            <a:alphaModFix/>
          </a:blip>
          <a:stretch>
            <a:fillRect/>
          </a:stretch>
        </p:blipFill>
        <p:spPr>
          <a:xfrm>
            <a:off x="6300275" y="2392275"/>
            <a:ext cx="2509599" cy="2548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aphicFrame>
        <p:nvGraphicFramePr>
          <p:cNvPr id="178" name="Google Shape;178;p28"/>
          <p:cNvGraphicFramePr/>
          <p:nvPr/>
        </p:nvGraphicFramePr>
        <p:xfrm>
          <a:off x="-12" y="-52"/>
          <a:ext cx="3000000" cy="3000000"/>
        </p:xfrm>
        <a:graphic>
          <a:graphicData uri="http://schemas.openxmlformats.org/drawingml/2006/table">
            <a:tbl>
              <a:tblPr>
                <a:noFill/>
                <a:tableStyleId>{0F4FD238-107A-41FC-9076-9AFFB9CE9DE2}</a:tableStyleId>
              </a:tblPr>
              <a:tblGrid>
                <a:gridCol w="4044925"/>
                <a:gridCol w="2590275"/>
                <a:gridCol w="2508775"/>
              </a:tblGrid>
              <a:tr h="423350">
                <a:tc>
                  <a:txBody>
                    <a:bodyPr/>
                    <a:lstStyle/>
                    <a:p>
                      <a:pPr indent="0" lvl="0" marL="0" rtl="0" algn="l">
                        <a:spcBef>
                          <a:spcPts val="0"/>
                        </a:spcBef>
                        <a:spcAft>
                          <a:spcPts val="0"/>
                        </a:spcAft>
                        <a:buNone/>
                      </a:pPr>
                      <a:r>
                        <a:rPr lang="en"/>
                        <a:t>Ticker</a:t>
                      </a:r>
                      <a:endParaRPr/>
                    </a:p>
                  </a:txBody>
                  <a:tcPr marT="91425" marB="91425" marR="91425" marL="91425"/>
                </a:tc>
                <a:tc>
                  <a:txBody>
                    <a:bodyPr/>
                    <a:lstStyle/>
                    <a:p>
                      <a:pPr indent="0" lvl="0" marL="0" rtl="0" algn="l">
                        <a:spcBef>
                          <a:spcPts val="0"/>
                        </a:spcBef>
                        <a:spcAft>
                          <a:spcPts val="0"/>
                        </a:spcAft>
                        <a:buNone/>
                      </a:pPr>
                      <a:r>
                        <a:rPr lang="en"/>
                        <a:t>MPW</a:t>
                      </a:r>
                      <a:endParaRPr/>
                    </a:p>
                  </a:txBody>
                  <a:tcPr marT="91425" marB="91425" marR="91425" marL="91425"/>
                </a:tc>
                <a:tc>
                  <a:txBody>
                    <a:bodyPr/>
                    <a:lstStyle/>
                    <a:p>
                      <a:pPr indent="0" lvl="0" marL="0" rtl="0" algn="l">
                        <a:spcBef>
                          <a:spcPts val="0"/>
                        </a:spcBef>
                        <a:spcAft>
                          <a:spcPts val="0"/>
                        </a:spcAft>
                        <a:buNone/>
                      </a:pPr>
                      <a:r>
                        <a:rPr lang="en"/>
                        <a:t>PGR</a:t>
                      </a:r>
                      <a:endParaRPr/>
                    </a:p>
                  </a:txBody>
                  <a:tcPr marT="91425" marB="91425" marR="91425" marL="91425"/>
                </a:tc>
              </a:tr>
              <a:tr h="423350">
                <a:tc>
                  <a:txBody>
                    <a:bodyPr/>
                    <a:lstStyle/>
                    <a:p>
                      <a:pPr indent="0" lvl="0" marL="0" rtl="0" algn="l">
                        <a:spcBef>
                          <a:spcPts val="0"/>
                        </a:spcBef>
                        <a:spcAft>
                          <a:spcPts val="0"/>
                        </a:spcAft>
                        <a:buNone/>
                      </a:pPr>
                      <a:r>
                        <a:rPr lang="en"/>
                        <a:t>Date Purchased</a:t>
                      </a:r>
                      <a:endParaRPr/>
                    </a:p>
                  </a:txBody>
                  <a:tcPr marT="91425" marB="91425" marR="91425" marL="91425"/>
                </a:tc>
                <a:tc>
                  <a:txBody>
                    <a:bodyPr/>
                    <a:lstStyle/>
                    <a:p>
                      <a:pPr indent="0" lvl="0" marL="0" rtl="0" algn="l">
                        <a:spcBef>
                          <a:spcPts val="0"/>
                        </a:spcBef>
                        <a:spcAft>
                          <a:spcPts val="0"/>
                        </a:spcAft>
                        <a:buNone/>
                      </a:pPr>
                      <a:r>
                        <a:rPr lang="en"/>
                        <a:t>11/25/2020</a:t>
                      </a:r>
                      <a:endParaRPr/>
                    </a:p>
                  </a:txBody>
                  <a:tcPr marT="91425" marB="91425" marR="91425" marL="91425"/>
                </a:tc>
                <a:tc>
                  <a:txBody>
                    <a:bodyPr/>
                    <a:lstStyle/>
                    <a:p>
                      <a:pPr indent="0" lvl="0" marL="0" rtl="0" algn="l">
                        <a:spcBef>
                          <a:spcPts val="0"/>
                        </a:spcBef>
                        <a:spcAft>
                          <a:spcPts val="0"/>
                        </a:spcAft>
                        <a:buNone/>
                      </a:pPr>
                      <a:r>
                        <a:rPr lang="en"/>
                        <a:t>03/23/2021</a:t>
                      </a:r>
                      <a:endParaRPr/>
                    </a:p>
                  </a:txBody>
                  <a:tcPr marT="91425" marB="91425" marR="91425" marL="91425"/>
                </a:tc>
              </a:tr>
              <a:tr h="423350">
                <a:tc>
                  <a:txBody>
                    <a:bodyPr/>
                    <a:lstStyle/>
                    <a:p>
                      <a:pPr indent="0" lvl="0" marL="0" rtl="0" algn="l">
                        <a:spcBef>
                          <a:spcPts val="0"/>
                        </a:spcBef>
                        <a:spcAft>
                          <a:spcPts val="0"/>
                        </a:spcAft>
                        <a:buNone/>
                      </a:pPr>
                      <a:r>
                        <a:rPr lang="en"/>
                        <a:t>Price Purchased</a:t>
                      </a:r>
                      <a:endParaRPr/>
                    </a:p>
                  </a:txBody>
                  <a:tcPr marT="91425" marB="91425" marR="91425" marL="91425"/>
                </a:tc>
                <a:tc>
                  <a:txBody>
                    <a:bodyPr/>
                    <a:lstStyle/>
                    <a:p>
                      <a:pPr indent="0" lvl="0" marL="0" rtl="0" algn="l">
                        <a:spcBef>
                          <a:spcPts val="0"/>
                        </a:spcBef>
                        <a:spcAft>
                          <a:spcPts val="0"/>
                        </a:spcAft>
                        <a:buNone/>
                      </a:pPr>
                      <a:r>
                        <a:rPr lang="en"/>
                        <a:t>$19.6983</a:t>
                      </a:r>
                      <a:endParaRPr/>
                    </a:p>
                  </a:txBody>
                  <a:tcPr marT="91425" marB="91425" marR="91425" marL="91425"/>
                </a:tc>
                <a:tc>
                  <a:txBody>
                    <a:bodyPr/>
                    <a:lstStyle/>
                    <a:p>
                      <a:pPr indent="0" lvl="0" marL="0" rtl="0" algn="l">
                        <a:spcBef>
                          <a:spcPts val="0"/>
                        </a:spcBef>
                        <a:spcAft>
                          <a:spcPts val="0"/>
                        </a:spcAft>
                        <a:buNone/>
                      </a:pPr>
                      <a:r>
                        <a:rPr lang="en"/>
                        <a:t>$90.6183</a:t>
                      </a:r>
                      <a:endParaRPr/>
                    </a:p>
                  </a:txBody>
                  <a:tcPr marT="91425" marB="91425" marR="91425" marL="91425"/>
                </a:tc>
              </a:tr>
              <a:tr h="423350">
                <a:tc>
                  <a:txBody>
                    <a:bodyPr/>
                    <a:lstStyle/>
                    <a:p>
                      <a:pPr indent="0" lvl="0" marL="0" rtl="0" algn="l">
                        <a:spcBef>
                          <a:spcPts val="0"/>
                        </a:spcBef>
                        <a:spcAft>
                          <a:spcPts val="0"/>
                        </a:spcAft>
                        <a:buNone/>
                      </a:pPr>
                      <a:r>
                        <a:rPr lang="en"/>
                        <a:t>Target Price</a:t>
                      </a:r>
                      <a:endParaRPr/>
                    </a:p>
                  </a:txBody>
                  <a:tcPr marT="91425" marB="91425" marR="91425" marL="91425"/>
                </a:tc>
                <a:tc>
                  <a:txBody>
                    <a:bodyPr/>
                    <a:lstStyle/>
                    <a:p>
                      <a:pPr indent="0" lvl="0" marL="0" rtl="0" algn="l">
                        <a:spcBef>
                          <a:spcPts val="0"/>
                        </a:spcBef>
                        <a:spcAft>
                          <a:spcPts val="0"/>
                        </a:spcAft>
                        <a:buNone/>
                      </a:pPr>
                      <a:r>
                        <a:rPr lang="en"/>
                        <a:t>$22.00</a:t>
                      </a:r>
                      <a:endParaRPr/>
                    </a:p>
                  </a:txBody>
                  <a:tcPr marT="91425" marB="91425" marR="91425" marL="91425"/>
                </a:tc>
                <a:tc>
                  <a:txBody>
                    <a:bodyPr/>
                    <a:lstStyle/>
                    <a:p>
                      <a:pPr indent="0" lvl="0" marL="0" rtl="0" algn="l">
                        <a:spcBef>
                          <a:spcPts val="0"/>
                        </a:spcBef>
                        <a:spcAft>
                          <a:spcPts val="0"/>
                        </a:spcAft>
                        <a:buNone/>
                      </a:pPr>
                      <a:r>
                        <a:rPr lang="en"/>
                        <a:t>$115.86</a:t>
                      </a:r>
                      <a:endParaRPr/>
                    </a:p>
                  </a:txBody>
                  <a:tcPr marT="91425" marB="91425" marR="91425" marL="91425"/>
                </a:tc>
              </a:tr>
              <a:tr h="423350">
                <a:tc>
                  <a:txBody>
                    <a:bodyPr/>
                    <a:lstStyle/>
                    <a:p>
                      <a:pPr indent="0" lvl="0" marL="0" rtl="0" algn="l">
                        <a:spcBef>
                          <a:spcPts val="0"/>
                        </a:spcBef>
                        <a:spcAft>
                          <a:spcPts val="0"/>
                        </a:spcAft>
                        <a:buNone/>
                      </a:pPr>
                      <a:r>
                        <a:rPr lang="en"/>
                        <a:t>Horizon</a:t>
                      </a:r>
                      <a:endParaRPr/>
                    </a:p>
                  </a:txBody>
                  <a:tcPr marT="91425" marB="91425" marR="91425" marL="91425"/>
                </a:tc>
                <a:tc>
                  <a:txBody>
                    <a:bodyPr/>
                    <a:lstStyle/>
                    <a:p>
                      <a:pPr indent="0" lvl="0" marL="0" rtl="0" algn="l">
                        <a:spcBef>
                          <a:spcPts val="0"/>
                        </a:spcBef>
                        <a:spcAft>
                          <a:spcPts val="0"/>
                        </a:spcAft>
                        <a:buNone/>
                      </a:pPr>
                      <a:r>
                        <a:rPr lang="en"/>
                        <a:t>6 months</a:t>
                      </a:r>
                      <a:endParaRPr/>
                    </a:p>
                  </a:txBody>
                  <a:tcPr marT="91425" marB="91425" marR="91425" marL="91425"/>
                </a:tc>
                <a:tc>
                  <a:txBody>
                    <a:bodyPr/>
                    <a:lstStyle/>
                    <a:p>
                      <a:pPr indent="0" lvl="0" marL="0" rtl="0" algn="l">
                        <a:spcBef>
                          <a:spcPts val="0"/>
                        </a:spcBef>
                        <a:spcAft>
                          <a:spcPts val="0"/>
                        </a:spcAft>
                        <a:buNone/>
                      </a:pPr>
                      <a:r>
                        <a:rPr lang="en"/>
                        <a:t>1 year</a:t>
                      </a:r>
                      <a:endParaRPr/>
                    </a:p>
                  </a:txBody>
                  <a:tcPr marT="91425" marB="91425" marR="91425" marL="91425"/>
                </a:tc>
              </a:tr>
              <a:tr h="423350">
                <a:tc>
                  <a:txBody>
                    <a:bodyPr/>
                    <a:lstStyle/>
                    <a:p>
                      <a:pPr indent="0" lvl="0" marL="0" rtl="0" algn="l">
                        <a:spcBef>
                          <a:spcPts val="0"/>
                        </a:spcBef>
                        <a:spcAft>
                          <a:spcPts val="0"/>
                        </a:spcAft>
                        <a:buNone/>
                      </a:pPr>
                      <a:r>
                        <a:rPr lang="en"/>
                        <a:t>Initial Weight</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r h="423350">
                <a:tc>
                  <a:txBody>
                    <a:bodyPr/>
                    <a:lstStyle/>
                    <a:p>
                      <a:pPr indent="0" lvl="0" marL="0" rtl="0" algn="l">
                        <a:spcBef>
                          <a:spcPts val="0"/>
                        </a:spcBef>
                        <a:spcAft>
                          <a:spcPts val="0"/>
                        </a:spcAft>
                        <a:buNone/>
                      </a:pPr>
                      <a:r>
                        <a:rPr lang="en"/>
                        <a:t>Current Price</a:t>
                      </a:r>
                      <a:endParaRPr/>
                    </a:p>
                  </a:txBody>
                  <a:tcPr marT="91425" marB="91425" marR="91425" marL="91425"/>
                </a:tc>
                <a:tc>
                  <a:txBody>
                    <a:bodyPr/>
                    <a:lstStyle/>
                    <a:p>
                      <a:pPr indent="0" lvl="0" marL="0" rtl="0" algn="l">
                        <a:spcBef>
                          <a:spcPts val="0"/>
                        </a:spcBef>
                        <a:spcAft>
                          <a:spcPts val="0"/>
                        </a:spcAft>
                        <a:buNone/>
                      </a:pPr>
                      <a:r>
                        <a:rPr lang="en"/>
                        <a:t>$21.66</a:t>
                      </a:r>
                      <a:endParaRPr/>
                    </a:p>
                  </a:txBody>
                  <a:tcPr marT="91425" marB="91425" marR="91425" marL="91425"/>
                </a:tc>
                <a:tc>
                  <a:txBody>
                    <a:bodyPr/>
                    <a:lstStyle/>
                    <a:p>
                      <a:pPr indent="0" lvl="0" marL="0" rtl="0" algn="l">
                        <a:spcBef>
                          <a:spcPts val="0"/>
                        </a:spcBef>
                        <a:spcAft>
                          <a:spcPts val="0"/>
                        </a:spcAft>
                        <a:buNone/>
                      </a:pPr>
                      <a:r>
                        <a:rPr lang="en"/>
                        <a:t>$97.29</a:t>
                      </a:r>
                      <a:endParaRPr/>
                    </a:p>
                  </a:txBody>
                  <a:tcPr marT="91425" marB="91425" marR="91425" marL="91425"/>
                </a:tc>
              </a:tr>
              <a:tr h="455050">
                <a:tc>
                  <a:txBody>
                    <a:bodyPr/>
                    <a:lstStyle/>
                    <a:p>
                      <a:pPr indent="0" lvl="0" marL="0" rtl="0" algn="l">
                        <a:spcBef>
                          <a:spcPts val="0"/>
                        </a:spcBef>
                        <a:spcAft>
                          <a:spcPts val="0"/>
                        </a:spcAft>
                        <a:buNone/>
                      </a:pPr>
                      <a:r>
                        <a:rPr lang="en"/>
                        <a:t>Return Over Holding Period</a:t>
                      </a:r>
                      <a:endParaRPr/>
                    </a:p>
                  </a:txBody>
                  <a:tcPr marT="91425" marB="91425" marR="91425" marL="91425"/>
                </a:tc>
                <a:tc>
                  <a:txBody>
                    <a:bodyPr/>
                    <a:lstStyle/>
                    <a:p>
                      <a:pPr indent="0" lvl="0" marL="0" rtl="0" algn="l">
                        <a:spcBef>
                          <a:spcPts val="0"/>
                        </a:spcBef>
                        <a:spcAft>
                          <a:spcPts val="0"/>
                        </a:spcAft>
                        <a:buNone/>
                      </a:pPr>
                      <a:r>
                        <a:rPr lang="en"/>
                        <a:t>12.7</a:t>
                      </a:r>
                      <a:r>
                        <a:rPr lang="en"/>
                        <a:t>%</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6.4%</a:t>
                      </a:r>
                      <a:endParaRPr b="1"/>
                    </a:p>
                  </a:txBody>
                  <a:tcPr marT="91425" marB="91425" marR="91425" marL="91425">
                    <a:lnB cap="flat" cmpd="sng" w="9525">
                      <a:solidFill>
                        <a:srgbClr val="9E9E9E"/>
                      </a:solidFill>
                      <a:prstDash val="solid"/>
                      <a:round/>
                      <a:headEnd len="sm" w="sm" type="none"/>
                      <a:tailEnd len="sm" w="sm" type="none"/>
                    </a:lnB>
                  </a:tcPr>
                </a:tc>
              </a:tr>
              <a:tr h="455050">
                <a:tc>
                  <a:txBody>
                    <a:bodyPr/>
                    <a:lstStyle/>
                    <a:p>
                      <a:pPr indent="0" lvl="0" marL="0" rtl="0" algn="l">
                        <a:spcBef>
                          <a:spcPts val="0"/>
                        </a:spcBef>
                        <a:spcAft>
                          <a:spcPts val="0"/>
                        </a:spcAft>
                        <a:buNone/>
                      </a:pPr>
                      <a:r>
                        <a:rPr lang="en"/>
                        <a:t>IVW Return Over Holding Period</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15</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5.4</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3350">
                <a:tc>
                  <a:txBody>
                    <a:bodyPr/>
                    <a:lstStyle/>
                    <a:p>
                      <a:pPr indent="0" lvl="0" marL="0" rtl="0" algn="l">
                        <a:spcBef>
                          <a:spcPts val="0"/>
                        </a:spcBef>
                        <a:spcAft>
                          <a:spcPts val="0"/>
                        </a:spcAft>
                        <a:buNone/>
                      </a:pPr>
                      <a:r>
                        <a:rPr lang="en"/>
                        <a:t>Beta</a:t>
                      </a:r>
                      <a:endParaRPr/>
                    </a:p>
                  </a:txBody>
                  <a:tcPr marT="91425" marB="91425" marR="91425" marL="91425"/>
                </a:tc>
                <a:tc>
                  <a:txBody>
                    <a:bodyPr/>
                    <a:lstStyle/>
                    <a:p>
                      <a:pPr indent="0" lvl="0" marL="0" rtl="0" algn="l">
                        <a:spcBef>
                          <a:spcPts val="0"/>
                        </a:spcBef>
                        <a:spcAft>
                          <a:spcPts val="0"/>
                        </a:spcAft>
                        <a:buNone/>
                      </a:pPr>
                      <a:r>
                        <a:rPr lang="en"/>
                        <a:t>0.81</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0.036</a:t>
                      </a:r>
                      <a:endParaRPr/>
                    </a:p>
                  </a:txBody>
                  <a:tcPr marT="91425" marB="91425" marR="91425" marL="91425">
                    <a:lnT cap="flat" cmpd="sng" w="9525">
                      <a:solidFill>
                        <a:srgbClr val="9E9E9E"/>
                      </a:solidFill>
                      <a:prstDash val="solid"/>
                      <a:round/>
                      <a:headEnd len="sm" w="sm" type="none"/>
                      <a:tailEnd len="sm" w="sm" type="none"/>
                    </a:lnT>
                  </a:tcPr>
                </a:tc>
              </a:tr>
              <a:tr h="423350">
                <a:tc>
                  <a:txBody>
                    <a:bodyPr/>
                    <a:lstStyle/>
                    <a:p>
                      <a:pPr indent="0" lvl="0" marL="0" rtl="0" algn="l">
                        <a:spcBef>
                          <a:spcPts val="0"/>
                        </a:spcBef>
                        <a:spcAft>
                          <a:spcPts val="0"/>
                        </a:spcAft>
                        <a:buNone/>
                      </a:pPr>
                      <a:r>
                        <a:rPr lang="en"/>
                        <a:t>Realized Alpha</a:t>
                      </a:r>
                      <a:endParaRPr/>
                    </a:p>
                  </a:txBody>
                  <a:tcPr marT="91425" marB="91425" marR="91425" marL="91425"/>
                </a:tc>
                <a:tc>
                  <a:txBody>
                    <a:bodyPr/>
                    <a:lstStyle/>
                    <a:p>
                      <a:pPr indent="0" lvl="0" marL="0" rtl="0" algn="l">
                        <a:spcBef>
                          <a:spcPts val="0"/>
                        </a:spcBef>
                        <a:spcAft>
                          <a:spcPts val="0"/>
                        </a:spcAft>
                        <a:buNone/>
                      </a:pPr>
                      <a:r>
                        <a:rPr b="1" lang="en"/>
                        <a:t>0.96%</a:t>
                      </a:r>
                      <a:endParaRPr/>
                    </a:p>
                  </a:txBody>
                  <a:tcPr marT="91425" marB="91425" marR="91425" marL="91425"/>
                </a:tc>
                <a:tc>
                  <a:txBody>
                    <a:bodyPr/>
                    <a:lstStyle/>
                    <a:p>
                      <a:pPr indent="0" lvl="0" marL="0" rtl="0" algn="l">
                        <a:spcBef>
                          <a:spcPts val="0"/>
                        </a:spcBef>
                        <a:spcAft>
                          <a:spcPts val="0"/>
                        </a:spcAft>
                        <a:buNone/>
                      </a:pPr>
                      <a:r>
                        <a:rPr b="1" lang="en"/>
                        <a:t>6.52</a:t>
                      </a:r>
                      <a:r>
                        <a:rPr b="1" lang="en"/>
                        <a:t>%</a:t>
                      </a:r>
                      <a:endParaRPr/>
                    </a:p>
                  </a:txBody>
                  <a:tcPr marT="91425" marB="91425" marR="91425" marL="91425"/>
                </a:tc>
              </a:tr>
              <a:tr h="423350">
                <a:tc>
                  <a:txBody>
                    <a:bodyPr/>
                    <a:lstStyle/>
                    <a:p>
                      <a:pPr indent="0" lvl="0" marL="0" rtl="0" algn="l">
                        <a:spcBef>
                          <a:spcPts val="0"/>
                        </a:spcBef>
                        <a:spcAft>
                          <a:spcPts val="0"/>
                        </a:spcAft>
                        <a:buNone/>
                      </a:pPr>
                      <a:r>
                        <a:rPr lang="en"/>
                        <a:t>Contribution to Portfolio Alpha</a:t>
                      </a:r>
                      <a:endParaRPr/>
                    </a:p>
                  </a:txBody>
                  <a:tcPr marT="91425" marB="91425" marR="91425" marL="91425"/>
                </a:tc>
                <a:tc>
                  <a:txBody>
                    <a:bodyPr/>
                    <a:lstStyle/>
                    <a:p>
                      <a:pPr indent="0" lvl="0" marL="0" rtl="0" algn="l">
                        <a:spcBef>
                          <a:spcPts val="0"/>
                        </a:spcBef>
                        <a:spcAft>
                          <a:spcPts val="0"/>
                        </a:spcAft>
                        <a:buNone/>
                      </a:pPr>
                      <a:r>
                        <a:rPr lang="en"/>
                        <a:t>0.0192%</a:t>
                      </a:r>
                      <a:endParaRPr/>
                    </a:p>
                  </a:txBody>
                  <a:tcPr marT="91425" marB="91425" marR="91425" marL="91425"/>
                </a:tc>
                <a:tc>
                  <a:txBody>
                    <a:bodyPr/>
                    <a:lstStyle/>
                    <a:p>
                      <a:pPr indent="0" lvl="0" marL="0" rtl="0" algn="l">
                        <a:spcBef>
                          <a:spcPts val="0"/>
                        </a:spcBef>
                        <a:spcAft>
                          <a:spcPts val="0"/>
                        </a:spcAft>
                        <a:buNone/>
                      </a:pPr>
                      <a:r>
                        <a:rPr lang="en"/>
                        <a:t>0.13%</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Investment Review, MPW</a:t>
            </a:r>
            <a:endParaRPr/>
          </a:p>
        </p:txBody>
      </p:sp>
      <p:sp>
        <p:nvSpPr>
          <p:cNvPr id="184" name="Google Shape;184;p29"/>
          <p:cNvSpPr txBox="1"/>
          <p:nvPr/>
        </p:nvSpPr>
        <p:spPr>
          <a:xfrm>
            <a:off x="336775" y="1469575"/>
            <a:ext cx="8649000" cy="200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600">
                <a:solidFill>
                  <a:schemeClr val="lt2"/>
                </a:solidFill>
                <a:latin typeface="Roboto"/>
                <a:ea typeface="Roboto"/>
                <a:cs typeface="Roboto"/>
                <a:sym typeface="Roboto"/>
              </a:rPr>
              <a:t>Based on our research, we believe the market is overestimating the impact that COVID-19 will have on the long-term health of MPW’s business.</a:t>
            </a:r>
            <a:endParaRPr sz="1600">
              <a:solidFill>
                <a:schemeClr val="lt2"/>
              </a:solidFill>
              <a:latin typeface="Roboto"/>
              <a:ea typeface="Roboto"/>
              <a:cs typeface="Roboto"/>
              <a:sym typeface="Roboto"/>
            </a:endParaRPr>
          </a:p>
          <a:p>
            <a:pPr indent="-330200" lvl="0" marL="457200" marR="0" rtl="0" algn="l">
              <a:lnSpc>
                <a:spcPct val="115000"/>
              </a:lnSpc>
              <a:spcBef>
                <a:spcPts val="1200"/>
              </a:spcBef>
              <a:spcAft>
                <a:spcPts val="0"/>
              </a:spcAft>
              <a:buClr>
                <a:schemeClr val="lt2"/>
              </a:buClr>
              <a:buSzPts val="1600"/>
              <a:buFont typeface="Roboto"/>
              <a:buAutoNum type="arabicPeriod"/>
            </a:pPr>
            <a:r>
              <a:rPr lang="en" sz="1600">
                <a:solidFill>
                  <a:schemeClr val="lt2"/>
                </a:solidFill>
                <a:latin typeface="Roboto"/>
                <a:ea typeface="Roboto"/>
                <a:cs typeface="Roboto"/>
                <a:sym typeface="Roboto"/>
              </a:rPr>
              <a:t>While COVID-19 has caused a decrease in revenue for many hospital operators MPW is better poised than their competitors.</a:t>
            </a:r>
            <a:endParaRPr sz="1600">
              <a:solidFill>
                <a:schemeClr val="lt2"/>
              </a:solidFill>
              <a:latin typeface="Roboto"/>
              <a:ea typeface="Roboto"/>
              <a:cs typeface="Roboto"/>
              <a:sym typeface="Roboto"/>
            </a:endParaRPr>
          </a:p>
          <a:p>
            <a:pPr indent="-330200" lvl="0" marL="457200" marR="0" rtl="0" algn="l">
              <a:lnSpc>
                <a:spcPct val="115000"/>
              </a:lnSpc>
              <a:spcBef>
                <a:spcPts val="0"/>
              </a:spcBef>
              <a:spcAft>
                <a:spcPts val="0"/>
              </a:spcAft>
              <a:buClr>
                <a:schemeClr val="lt2"/>
              </a:buClr>
              <a:buSzPts val="1600"/>
              <a:buFont typeface="Roboto"/>
              <a:buAutoNum type="arabicPeriod"/>
            </a:pPr>
            <a:r>
              <a:rPr lang="en" sz="1600">
                <a:solidFill>
                  <a:schemeClr val="lt2"/>
                </a:solidFill>
                <a:latin typeface="Roboto"/>
                <a:ea typeface="Roboto"/>
                <a:cs typeface="Roboto"/>
                <a:sym typeface="Roboto"/>
              </a:rPr>
              <a:t>MPW acquired several new healthcare properties during the first 3 quarters of 2020 which has positioned it well to accelerate it FFO in the coming quarters.</a:t>
            </a:r>
            <a:endParaRPr sz="1600">
              <a:solidFill>
                <a:schemeClr val="lt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Overestimation of COVID-19 Impact</a:t>
            </a:r>
            <a:endParaRPr/>
          </a:p>
        </p:txBody>
      </p:sp>
      <p:sp>
        <p:nvSpPr>
          <p:cNvPr id="190" name="Google Shape;190;p30"/>
          <p:cNvSpPr txBox="1"/>
          <p:nvPr/>
        </p:nvSpPr>
        <p:spPr>
          <a:xfrm>
            <a:off x="336775" y="1469575"/>
            <a:ext cx="8649000" cy="3546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lt2"/>
              </a:buClr>
              <a:buSzPts val="1600"/>
              <a:buFont typeface="Roboto"/>
              <a:buAutoNum type="arabicPeriod"/>
            </a:pPr>
            <a:r>
              <a:rPr lang="en" sz="1600">
                <a:solidFill>
                  <a:schemeClr val="lt2"/>
                </a:solidFill>
                <a:latin typeface="Roboto"/>
                <a:ea typeface="Roboto"/>
                <a:cs typeface="Roboto"/>
                <a:sym typeface="Roboto"/>
              </a:rPr>
              <a:t>Revenue Growth</a:t>
            </a:r>
            <a:endParaRPr sz="1600">
              <a:solidFill>
                <a:schemeClr val="lt2"/>
              </a:solidFill>
              <a:latin typeface="Roboto"/>
              <a:ea typeface="Roboto"/>
              <a:cs typeface="Roboto"/>
              <a:sym typeface="Roboto"/>
            </a:endParaRPr>
          </a:p>
          <a:p>
            <a:pPr indent="-330200" lvl="1" marL="914400" marR="0" rtl="0" algn="l">
              <a:lnSpc>
                <a:spcPct val="115000"/>
              </a:lnSpc>
              <a:spcBef>
                <a:spcPts val="0"/>
              </a:spcBef>
              <a:spcAft>
                <a:spcPts val="0"/>
              </a:spcAft>
              <a:buClr>
                <a:schemeClr val="lt2"/>
              </a:buClr>
              <a:buSzPts val="1600"/>
              <a:buFont typeface="Roboto"/>
              <a:buAutoNum type="alphaLcPeriod"/>
            </a:pPr>
            <a:r>
              <a:rPr lang="en" sz="1600">
                <a:solidFill>
                  <a:schemeClr val="lt2"/>
                </a:solidFill>
                <a:latin typeface="Roboto"/>
                <a:ea typeface="Roboto"/>
                <a:cs typeface="Roboto"/>
                <a:sym typeface="Roboto"/>
              </a:rPr>
              <a:t>Due to the nature of the COVID-19 pandemic, many hospital operators had to stop their elective surgeries. </a:t>
            </a:r>
            <a:endParaRPr sz="1600">
              <a:solidFill>
                <a:schemeClr val="lt2"/>
              </a:solidFill>
              <a:latin typeface="Roboto"/>
              <a:ea typeface="Roboto"/>
              <a:cs typeface="Roboto"/>
              <a:sym typeface="Roboto"/>
            </a:endParaRPr>
          </a:p>
          <a:p>
            <a:pPr indent="-330200" lvl="1" marL="914400" marR="0" rtl="0" algn="l">
              <a:lnSpc>
                <a:spcPct val="115000"/>
              </a:lnSpc>
              <a:spcBef>
                <a:spcPts val="0"/>
              </a:spcBef>
              <a:spcAft>
                <a:spcPts val="0"/>
              </a:spcAft>
              <a:buClr>
                <a:schemeClr val="lt2"/>
              </a:buClr>
              <a:buSzPts val="1600"/>
              <a:buFont typeface="Roboto"/>
              <a:buAutoNum type="alphaLcPeriod"/>
            </a:pPr>
            <a:r>
              <a:rPr lang="en" sz="1600">
                <a:solidFill>
                  <a:schemeClr val="lt2"/>
                </a:solidFill>
                <a:latin typeface="Roboto"/>
                <a:ea typeface="Roboto"/>
                <a:cs typeface="Roboto"/>
                <a:sym typeface="Roboto"/>
              </a:rPr>
              <a:t>The market expected revenues to decrease for healthcare REITs, but MPW was better poised than its competitors against these revenue decreases.</a:t>
            </a:r>
            <a:endParaRPr sz="1600">
              <a:solidFill>
                <a:schemeClr val="lt2"/>
              </a:solidFill>
              <a:latin typeface="Roboto"/>
              <a:ea typeface="Roboto"/>
              <a:cs typeface="Roboto"/>
              <a:sym typeface="Roboto"/>
            </a:endParaRPr>
          </a:p>
          <a:p>
            <a:pPr indent="-330200" lvl="2" marL="1371600" marR="0" rtl="0" algn="l">
              <a:lnSpc>
                <a:spcPct val="115000"/>
              </a:lnSpc>
              <a:spcBef>
                <a:spcPts val="0"/>
              </a:spcBef>
              <a:spcAft>
                <a:spcPts val="0"/>
              </a:spcAft>
              <a:buClr>
                <a:schemeClr val="lt2"/>
              </a:buClr>
              <a:buSzPts val="1600"/>
              <a:buFont typeface="Roboto"/>
              <a:buAutoNum type="romanLcPeriod"/>
            </a:pPr>
            <a:r>
              <a:rPr lang="en" sz="1600">
                <a:solidFill>
                  <a:schemeClr val="lt2"/>
                </a:solidFill>
                <a:latin typeface="Roboto"/>
                <a:ea typeface="Roboto"/>
                <a:cs typeface="Roboto"/>
                <a:sym typeface="Roboto"/>
              </a:rPr>
              <a:t>MPW: 46%; due to </a:t>
            </a:r>
            <a:r>
              <a:rPr lang="en" sz="1600">
                <a:solidFill>
                  <a:schemeClr val="lt2"/>
                </a:solidFill>
                <a:latin typeface="Roboto"/>
                <a:ea typeface="Roboto"/>
                <a:cs typeface="Roboto"/>
                <a:sym typeface="Roboto"/>
              </a:rPr>
              <a:t>acquisitions</a:t>
            </a:r>
            <a:endParaRPr sz="1600">
              <a:solidFill>
                <a:schemeClr val="lt2"/>
              </a:solidFill>
              <a:latin typeface="Roboto"/>
              <a:ea typeface="Roboto"/>
              <a:cs typeface="Roboto"/>
              <a:sym typeface="Roboto"/>
            </a:endParaRPr>
          </a:p>
          <a:p>
            <a:pPr indent="-330200" lvl="2" marL="1371600" marR="0" rtl="0" algn="l">
              <a:lnSpc>
                <a:spcPct val="115000"/>
              </a:lnSpc>
              <a:spcBef>
                <a:spcPts val="0"/>
              </a:spcBef>
              <a:spcAft>
                <a:spcPts val="0"/>
              </a:spcAft>
              <a:buClr>
                <a:schemeClr val="lt2"/>
              </a:buClr>
              <a:buSzPts val="1600"/>
              <a:buFont typeface="Roboto"/>
              <a:buAutoNum type="romanLcPeriod"/>
            </a:pPr>
            <a:r>
              <a:rPr lang="en" sz="1600">
                <a:solidFill>
                  <a:schemeClr val="lt2"/>
                </a:solidFill>
                <a:latin typeface="Roboto"/>
                <a:ea typeface="Roboto"/>
                <a:cs typeface="Roboto"/>
                <a:sym typeface="Roboto"/>
              </a:rPr>
              <a:t>OHI: -12.5%; due to operator risk</a:t>
            </a:r>
            <a:endParaRPr sz="1600">
              <a:solidFill>
                <a:schemeClr val="lt2"/>
              </a:solidFill>
              <a:latin typeface="Roboto"/>
              <a:ea typeface="Roboto"/>
              <a:cs typeface="Roboto"/>
              <a:sym typeface="Roboto"/>
            </a:endParaRPr>
          </a:p>
          <a:p>
            <a:pPr indent="-330200" lvl="2" marL="1371600" marR="0" rtl="0" algn="l">
              <a:lnSpc>
                <a:spcPct val="115000"/>
              </a:lnSpc>
              <a:spcBef>
                <a:spcPts val="0"/>
              </a:spcBef>
              <a:spcAft>
                <a:spcPts val="0"/>
              </a:spcAft>
              <a:buClr>
                <a:schemeClr val="lt2"/>
              </a:buClr>
              <a:buSzPts val="1600"/>
              <a:buFont typeface="Roboto"/>
              <a:buAutoNum type="romanLcPeriod"/>
            </a:pPr>
            <a:r>
              <a:rPr lang="en" sz="1600">
                <a:solidFill>
                  <a:schemeClr val="lt2"/>
                </a:solidFill>
                <a:latin typeface="Roboto"/>
                <a:ea typeface="Roboto"/>
                <a:cs typeface="Roboto"/>
                <a:sym typeface="Roboto"/>
              </a:rPr>
              <a:t>PEAK: -17.6%; due to inability to </a:t>
            </a:r>
            <a:r>
              <a:rPr lang="en" sz="1600">
                <a:solidFill>
                  <a:schemeClr val="lt2"/>
                </a:solidFill>
                <a:latin typeface="Roboto"/>
                <a:ea typeface="Roboto"/>
                <a:cs typeface="Roboto"/>
                <a:sym typeface="Roboto"/>
              </a:rPr>
              <a:t>re-lease properties</a:t>
            </a:r>
            <a:endParaRPr sz="1600">
              <a:solidFill>
                <a:schemeClr val="lt2"/>
              </a:solidFill>
              <a:latin typeface="Roboto"/>
              <a:ea typeface="Roboto"/>
              <a:cs typeface="Roboto"/>
              <a:sym typeface="Roboto"/>
            </a:endParaRPr>
          </a:p>
          <a:p>
            <a:pPr indent="-330200" lvl="1" marL="914400" marR="0" rtl="0" algn="l">
              <a:lnSpc>
                <a:spcPct val="115000"/>
              </a:lnSpc>
              <a:spcBef>
                <a:spcPts val="0"/>
              </a:spcBef>
              <a:spcAft>
                <a:spcPts val="0"/>
              </a:spcAft>
              <a:buClr>
                <a:schemeClr val="lt2"/>
              </a:buClr>
              <a:buSzPts val="1600"/>
              <a:buFont typeface="Roboto"/>
              <a:buAutoNum type="alphaLcPeriod"/>
            </a:pPr>
            <a:r>
              <a:rPr lang="en" sz="1600">
                <a:solidFill>
                  <a:schemeClr val="lt2"/>
                </a:solidFill>
                <a:latin typeface="Roboto"/>
                <a:ea typeface="Roboto"/>
                <a:cs typeface="Roboto"/>
                <a:sym typeface="Roboto"/>
              </a:rPr>
              <a:t>MPW collected 98% of rents in 2020, remaining 2% have rental deferment plans</a:t>
            </a:r>
            <a:endParaRPr sz="1600">
              <a:solidFill>
                <a:schemeClr val="lt2"/>
              </a:solidFill>
              <a:latin typeface="Roboto"/>
              <a:ea typeface="Roboto"/>
              <a:cs typeface="Roboto"/>
              <a:sym typeface="Roboto"/>
            </a:endParaRPr>
          </a:p>
          <a:p>
            <a:pPr indent="-330200" lvl="0" marL="457200" marR="0" rtl="0" algn="l">
              <a:lnSpc>
                <a:spcPct val="115000"/>
              </a:lnSpc>
              <a:spcBef>
                <a:spcPts val="0"/>
              </a:spcBef>
              <a:spcAft>
                <a:spcPts val="0"/>
              </a:spcAft>
              <a:buClr>
                <a:schemeClr val="lt2"/>
              </a:buClr>
              <a:buSzPts val="1600"/>
              <a:buFont typeface="Roboto"/>
              <a:buAutoNum type="arabicPeriod"/>
            </a:pPr>
            <a:r>
              <a:rPr lang="en" sz="1600">
                <a:solidFill>
                  <a:schemeClr val="lt2"/>
                </a:solidFill>
                <a:latin typeface="Roboto"/>
                <a:ea typeface="Roboto"/>
                <a:cs typeface="Roboto"/>
                <a:sym typeface="Roboto"/>
              </a:rPr>
              <a:t>Property holdings</a:t>
            </a:r>
            <a:endParaRPr sz="1600">
              <a:solidFill>
                <a:schemeClr val="lt2"/>
              </a:solidFill>
              <a:latin typeface="Roboto"/>
              <a:ea typeface="Roboto"/>
              <a:cs typeface="Roboto"/>
              <a:sym typeface="Roboto"/>
            </a:endParaRPr>
          </a:p>
          <a:p>
            <a:pPr indent="-330200" lvl="1" marL="914400" marR="0" rtl="0" algn="l">
              <a:lnSpc>
                <a:spcPct val="115000"/>
              </a:lnSpc>
              <a:spcBef>
                <a:spcPts val="0"/>
              </a:spcBef>
              <a:spcAft>
                <a:spcPts val="0"/>
              </a:spcAft>
              <a:buClr>
                <a:schemeClr val="lt2"/>
              </a:buClr>
              <a:buSzPts val="1600"/>
              <a:buFont typeface="Roboto"/>
              <a:buAutoNum type="alphaLcPeriod"/>
            </a:pPr>
            <a:r>
              <a:rPr lang="en" sz="1600">
                <a:solidFill>
                  <a:schemeClr val="lt2"/>
                </a:solidFill>
                <a:latin typeface="Roboto"/>
                <a:ea typeface="Roboto"/>
                <a:cs typeface="Roboto"/>
                <a:sym typeface="Roboto"/>
              </a:rPr>
              <a:t>Hospitals versus Medical Office (0%,1%, 42%), Senior Housing (5%, 97%,13%)</a:t>
            </a:r>
            <a:endParaRPr sz="1600">
              <a:solidFill>
                <a:schemeClr val="lt2"/>
              </a:solidFill>
              <a:latin typeface="Roboto"/>
              <a:ea typeface="Roboto"/>
              <a:cs typeface="Roboto"/>
              <a:sym typeface="Roboto"/>
            </a:endParaRPr>
          </a:p>
          <a:p>
            <a:pPr indent="-330200" lvl="1" marL="914400" marR="0" rtl="0" algn="l">
              <a:lnSpc>
                <a:spcPct val="115000"/>
              </a:lnSpc>
              <a:spcBef>
                <a:spcPts val="0"/>
              </a:spcBef>
              <a:spcAft>
                <a:spcPts val="0"/>
              </a:spcAft>
              <a:buClr>
                <a:schemeClr val="lt2"/>
              </a:buClr>
              <a:buSzPts val="1600"/>
              <a:buFont typeface="Roboto"/>
              <a:buAutoNum type="alphaLcPeriod"/>
            </a:pPr>
            <a:r>
              <a:rPr lang="en" sz="1600">
                <a:solidFill>
                  <a:schemeClr val="lt2"/>
                </a:solidFill>
                <a:latin typeface="Roboto"/>
                <a:ea typeface="Roboto"/>
                <a:cs typeface="Roboto"/>
                <a:sym typeface="Roboto"/>
              </a:rPr>
              <a:t>Location and state restrictions</a:t>
            </a:r>
            <a:endParaRPr sz="1600">
              <a:solidFill>
                <a:schemeClr val="lt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Acquisitions</a:t>
            </a:r>
            <a:endParaRPr/>
          </a:p>
        </p:txBody>
      </p:sp>
      <p:sp>
        <p:nvSpPr>
          <p:cNvPr id="196" name="Google Shape;196;p31"/>
          <p:cNvSpPr txBox="1"/>
          <p:nvPr/>
        </p:nvSpPr>
        <p:spPr>
          <a:xfrm>
            <a:off x="336775" y="1469575"/>
            <a:ext cx="8649000" cy="2979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lt2"/>
              </a:buClr>
              <a:buSzPts val="1600"/>
              <a:buFont typeface="Roboto"/>
              <a:buAutoNum type="arabicPeriod"/>
            </a:pPr>
            <a:r>
              <a:rPr lang="en" sz="1600">
                <a:solidFill>
                  <a:schemeClr val="lt2"/>
                </a:solidFill>
                <a:latin typeface="Roboto"/>
                <a:ea typeface="Roboto"/>
                <a:cs typeface="Roboto"/>
                <a:sym typeface="Roboto"/>
              </a:rPr>
              <a:t>Acquisitions</a:t>
            </a:r>
            <a:endParaRPr sz="1600">
              <a:solidFill>
                <a:schemeClr val="lt2"/>
              </a:solidFill>
              <a:latin typeface="Roboto"/>
              <a:ea typeface="Roboto"/>
              <a:cs typeface="Roboto"/>
              <a:sym typeface="Roboto"/>
            </a:endParaRPr>
          </a:p>
          <a:p>
            <a:pPr indent="-330200" lvl="1" marL="914400" marR="0" rtl="0" algn="l">
              <a:lnSpc>
                <a:spcPct val="115000"/>
              </a:lnSpc>
              <a:spcBef>
                <a:spcPts val="0"/>
              </a:spcBef>
              <a:spcAft>
                <a:spcPts val="0"/>
              </a:spcAft>
              <a:buClr>
                <a:schemeClr val="lt2"/>
              </a:buClr>
              <a:buSzPts val="1600"/>
              <a:buFont typeface="Roboto"/>
              <a:buAutoNum type="alphaLcPeriod"/>
            </a:pPr>
            <a:r>
              <a:rPr lang="en" sz="1600">
                <a:solidFill>
                  <a:schemeClr val="lt2"/>
                </a:solidFill>
                <a:latin typeface="Roboto"/>
                <a:ea typeface="Roboto"/>
                <a:cs typeface="Roboto"/>
                <a:sym typeface="Roboto"/>
              </a:rPr>
              <a:t>Invested $3.6 billion in medical real estate, including 40+ acquisitions in 2020</a:t>
            </a:r>
            <a:endParaRPr sz="1600">
              <a:solidFill>
                <a:schemeClr val="lt2"/>
              </a:solidFill>
              <a:latin typeface="Roboto"/>
              <a:ea typeface="Roboto"/>
              <a:cs typeface="Roboto"/>
              <a:sym typeface="Roboto"/>
            </a:endParaRPr>
          </a:p>
          <a:p>
            <a:pPr indent="-330200" lvl="2" marL="1371600" marR="0" rtl="0" algn="l">
              <a:lnSpc>
                <a:spcPct val="115000"/>
              </a:lnSpc>
              <a:spcBef>
                <a:spcPts val="0"/>
              </a:spcBef>
              <a:spcAft>
                <a:spcPts val="0"/>
              </a:spcAft>
              <a:buClr>
                <a:schemeClr val="lt2"/>
              </a:buClr>
              <a:buSzPts val="1600"/>
              <a:buFont typeface="Roboto"/>
              <a:buAutoNum type="romanLcPeriod"/>
            </a:pPr>
            <a:r>
              <a:rPr lang="en" sz="1600">
                <a:solidFill>
                  <a:schemeClr val="lt2"/>
                </a:solidFill>
                <a:latin typeface="Roboto"/>
                <a:ea typeface="Roboto"/>
                <a:cs typeface="Roboto"/>
                <a:sym typeface="Roboto"/>
              </a:rPr>
              <a:t>Total asset growth of 16% YoY</a:t>
            </a:r>
            <a:endParaRPr sz="1600">
              <a:solidFill>
                <a:schemeClr val="lt2"/>
              </a:solidFill>
              <a:latin typeface="Roboto"/>
              <a:ea typeface="Roboto"/>
              <a:cs typeface="Roboto"/>
              <a:sym typeface="Roboto"/>
            </a:endParaRPr>
          </a:p>
          <a:p>
            <a:pPr indent="-330200" lvl="2" marL="1371600" marR="0" rtl="0" algn="l">
              <a:lnSpc>
                <a:spcPct val="115000"/>
              </a:lnSpc>
              <a:spcBef>
                <a:spcPts val="0"/>
              </a:spcBef>
              <a:spcAft>
                <a:spcPts val="0"/>
              </a:spcAft>
              <a:buClr>
                <a:schemeClr val="lt2"/>
              </a:buClr>
              <a:buSzPts val="1600"/>
              <a:buFont typeface="Roboto"/>
              <a:buAutoNum type="romanLcPeriod"/>
            </a:pPr>
            <a:r>
              <a:rPr lang="en" sz="1600">
                <a:solidFill>
                  <a:schemeClr val="lt2"/>
                </a:solidFill>
                <a:latin typeface="Roboto"/>
                <a:ea typeface="Roboto"/>
                <a:cs typeface="Roboto"/>
                <a:sym typeface="Roboto"/>
              </a:rPr>
              <a:t>Continued diversification; new property types, entered 9 new countries in 2020</a:t>
            </a:r>
            <a:endParaRPr sz="1600">
              <a:solidFill>
                <a:schemeClr val="lt2"/>
              </a:solidFill>
              <a:latin typeface="Roboto"/>
              <a:ea typeface="Roboto"/>
              <a:cs typeface="Roboto"/>
              <a:sym typeface="Roboto"/>
            </a:endParaRPr>
          </a:p>
          <a:p>
            <a:pPr indent="-330200" lvl="1" marL="914400" marR="0" rtl="0" algn="l">
              <a:lnSpc>
                <a:spcPct val="115000"/>
              </a:lnSpc>
              <a:spcBef>
                <a:spcPts val="0"/>
              </a:spcBef>
              <a:spcAft>
                <a:spcPts val="0"/>
              </a:spcAft>
              <a:buClr>
                <a:schemeClr val="lt2"/>
              </a:buClr>
              <a:buSzPts val="1600"/>
              <a:buFont typeface="Roboto"/>
              <a:buAutoNum type="alphaLcPeriod"/>
            </a:pPr>
            <a:r>
              <a:rPr lang="en" sz="1600">
                <a:solidFill>
                  <a:schemeClr val="lt2"/>
                </a:solidFill>
                <a:latin typeface="Roboto"/>
                <a:ea typeface="Roboto"/>
                <a:cs typeface="Roboto"/>
                <a:sym typeface="Roboto"/>
              </a:rPr>
              <a:t>Closed a deal in Jan 2021 to acquire 40 behavioral health centers for approx. $1B</a:t>
            </a:r>
            <a:endParaRPr sz="1600">
              <a:solidFill>
                <a:schemeClr val="lt2"/>
              </a:solidFill>
              <a:latin typeface="Roboto"/>
              <a:ea typeface="Roboto"/>
              <a:cs typeface="Roboto"/>
              <a:sym typeface="Roboto"/>
            </a:endParaRPr>
          </a:p>
          <a:p>
            <a:pPr indent="-330200" lvl="1" marL="914400" marR="0" rtl="0" algn="l">
              <a:lnSpc>
                <a:spcPct val="115000"/>
              </a:lnSpc>
              <a:spcBef>
                <a:spcPts val="0"/>
              </a:spcBef>
              <a:spcAft>
                <a:spcPts val="0"/>
              </a:spcAft>
              <a:buClr>
                <a:schemeClr val="lt2"/>
              </a:buClr>
              <a:buSzPts val="1600"/>
              <a:buFont typeface="Roboto"/>
              <a:buAutoNum type="alphaLcPeriod"/>
            </a:pPr>
            <a:r>
              <a:rPr lang="en" sz="1600">
                <a:solidFill>
                  <a:schemeClr val="lt2"/>
                </a:solidFill>
                <a:latin typeface="Roboto"/>
                <a:ea typeface="Roboto"/>
                <a:cs typeface="Roboto"/>
                <a:sym typeface="Roboto"/>
              </a:rPr>
              <a:t>Maintain $550M in cash and other liquid assets</a:t>
            </a:r>
            <a:endParaRPr sz="1600">
              <a:solidFill>
                <a:schemeClr val="lt2"/>
              </a:solidFill>
              <a:latin typeface="Roboto"/>
              <a:ea typeface="Roboto"/>
              <a:cs typeface="Roboto"/>
              <a:sym typeface="Roboto"/>
            </a:endParaRPr>
          </a:p>
          <a:p>
            <a:pPr indent="-330200" lvl="0" marL="457200" rtl="0" algn="l">
              <a:lnSpc>
                <a:spcPct val="115000"/>
              </a:lnSpc>
              <a:spcBef>
                <a:spcPts val="0"/>
              </a:spcBef>
              <a:spcAft>
                <a:spcPts val="0"/>
              </a:spcAft>
              <a:buClr>
                <a:schemeClr val="lt2"/>
              </a:buClr>
              <a:buSzPts val="1600"/>
              <a:buFont typeface="Roboto"/>
              <a:buAutoNum type="arabicPeriod"/>
            </a:pPr>
            <a:r>
              <a:rPr lang="en" sz="1600">
                <a:solidFill>
                  <a:schemeClr val="lt2"/>
                </a:solidFill>
                <a:latin typeface="Roboto"/>
                <a:ea typeface="Roboto"/>
                <a:cs typeface="Roboto"/>
                <a:sym typeface="Roboto"/>
              </a:rPr>
              <a:t>FFO Growth</a:t>
            </a:r>
            <a:endParaRPr sz="1600">
              <a:solidFill>
                <a:schemeClr val="lt2"/>
              </a:solidFill>
              <a:latin typeface="Roboto"/>
              <a:ea typeface="Roboto"/>
              <a:cs typeface="Roboto"/>
              <a:sym typeface="Roboto"/>
            </a:endParaRPr>
          </a:p>
          <a:p>
            <a:pPr indent="-330200" lvl="1" marL="914400" rtl="0" algn="l">
              <a:lnSpc>
                <a:spcPct val="115000"/>
              </a:lnSpc>
              <a:spcBef>
                <a:spcPts val="0"/>
              </a:spcBef>
              <a:spcAft>
                <a:spcPts val="0"/>
              </a:spcAft>
              <a:buClr>
                <a:schemeClr val="lt2"/>
              </a:buClr>
              <a:buSzPts val="1600"/>
              <a:buFont typeface="Roboto"/>
              <a:buAutoNum type="alphaLcPeriod"/>
            </a:pPr>
            <a:r>
              <a:rPr lang="en" sz="1600">
                <a:solidFill>
                  <a:schemeClr val="lt2"/>
                </a:solidFill>
                <a:latin typeface="Roboto"/>
                <a:ea typeface="Roboto"/>
                <a:cs typeface="Roboto"/>
                <a:sym typeface="Roboto"/>
              </a:rPr>
              <a:t>FFO improved 21% YoY in 2020</a:t>
            </a:r>
            <a:endParaRPr sz="1600">
              <a:solidFill>
                <a:schemeClr val="lt2"/>
              </a:solidFill>
              <a:latin typeface="Roboto"/>
              <a:ea typeface="Roboto"/>
              <a:cs typeface="Roboto"/>
              <a:sym typeface="Roboto"/>
            </a:endParaRPr>
          </a:p>
          <a:p>
            <a:pPr indent="-330200" lvl="1" marL="914400" rtl="0" algn="l">
              <a:lnSpc>
                <a:spcPct val="115000"/>
              </a:lnSpc>
              <a:spcBef>
                <a:spcPts val="0"/>
              </a:spcBef>
              <a:spcAft>
                <a:spcPts val="0"/>
              </a:spcAft>
              <a:buClr>
                <a:schemeClr val="lt2"/>
              </a:buClr>
              <a:buSzPts val="1600"/>
              <a:buFont typeface="Roboto"/>
              <a:buAutoNum type="alphaLcPeriod"/>
            </a:pPr>
            <a:r>
              <a:rPr lang="en" sz="1600">
                <a:solidFill>
                  <a:schemeClr val="lt2"/>
                </a:solidFill>
                <a:latin typeface="Roboto"/>
                <a:ea typeface="Roboto"/>
                <a:cs typeface="Roboto"/>
                <a:sym typeface="Roboto"/>
              </a:rPr>
              <a:t>FFO/share increased 20.7% YoY to $1.57/share</a:t>
            </a:r>
            <a:endParaRPr sz="1600">
              <a:solidFill>
                <a:schemeClr val="lt2"/>
              </a:solidFill>
              <a:latin typeface="Roboto"/>
              <a:ea typeface="Roboto"/>
              <a:cs typeface="Roboto"/>
              <a:sym typeface="Roboto"/>
            </a:endParaRPr>
          </a:p>
          <a:p>
            <a:pPr indent="-330200" lvl="1" marL="914400" rtl="0" algn="l">
              <a:lnSpc>
                <a:spcPct val="115000"/>
              </a:lnSpc>
              <a:spcBef>
                <a:spcPts val="0"/>
              </a:spcBef>
              <a:spcAft>
                <a:spcPts val="0"/>
              </a:spcAft>
              <a:buClr>
                <a:schemeClr val="lt2"/>
              </a:buClr>
              <a:buSzPts val="1600"/>
              <a:buFont typeface="Roboto"/>
              <a:buAutoNum type="alphaLcPeriod"/>
            </a:pPr>
            <a:r>
              <a:rPr lang="en" sz="1600">
                <a:solidFill>
                  <a:schemeClr val="lt2"/>
                </a:solidFill>
                <a:latin typeface="Roboto"/>
                <a:ea typeface="Roboto"/>
                <a:cs typeface="Roboto"/>
                <a:sym typeface="Roboto"/>
              </a:rPr>
              <a:t>FFO growth primarily due to increased revenue via acquisitions</a:t>
            </a:r>
            <a:endParaRPr sz="1600">
              <a:solidFill>
                <a:schemeClr val="lt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Lessons Learned</a:t>
            </a:r>
            <a:endParaRPr/>
          </a:p>
        </p:txBody>
      </p:sp>
      <p:sp>
        <p:nvSpPr>
          <p:cNvPr id="202" name="Google Shape;202;p32"/>
          <p:cNvSpPr txBox="1"/>
          <p:nvPr>
            <p:ph idx="4294967295" type="body"/>
          </p:nvPr>
        </p:nvSpPr>
        <p:spPr>
          <a:xfrm>
            <a:off x="311700" y="1505700"/>
            <a:ext cx="8520600" cy="3076200"/>
          </a:xfrm>
          <a:prstGeom prst="rect">
            <a:avLst/>
          </a:prstGeom>
        </p:spPr>
        <p:txBody>
          <a:bodyPr anchorCtr="0" anchor="t" bIns="91425" lIns="91425" spcFirstLastPara="1" rIns="91425" wrap="square" tIns="91425">
            <a:normAutofit fontScale="92500" lnSpcReduction="10000"/>
          </a:bodyPr>
          <a:lstStyle/>
          <a:p>
            <a:pPr indent="-322580" lvl="0" marL="457200" marR="0" rtl="0" algn="l">
              <a:lnSpc>
                <a:spcPct val="115000"/>
              </a:lnSpc>
              <a:spcBef>
                <a:spcPts val="0"/>
              </a:spcBef>
              <a:spcAft>
                <a:spcPts val="0"/>
              </a:spcAft>
              <a:buClr>
                <a:schemeClr val="lt2"/>
              </a:buClr>
              <a:buSzPct val="100000"/>
              <a:buFont typeface="Roboto"/>
              <a:buAutoNum type="arabicPeriod"/>
            </a:pPr>
            <a:r>
              <a:rPr lang="en" sz="1600">
                <a:solidFill>
                  <a:schemeClr val="lt2"/>
                </a:solidFill>
              </a:rPr>
              <a:t>Selecting the right valuation multiple</a:t>
            </a:r>
            <a:endParaRPr sz="1600">
              <a:solidFill>
                <a:schemeClr val="lt2"/>
              </a:solidFill>
            </a:endParaRPr>
          </a:p>
          <a:p>
            <a:pPr indent="-322580" lvl="1" marL="914400" marR="0" rtl="0" algn="l">
              <a:lnSpc>
                <a:spcPct val="115000"/>
              </a:lnSpc>
              <a:spcBef>
                <a:spcPts val="0"/>
              </a:spcBef>
              <a:spcAft>
                <a:spcPts val="0"/>
              </a:spcAft>
              <a:buClr>
                <a:schemeClr val="lt2"/>
              </a:buClr>
              <a:buSzPct val="100000"/>
              <a:buFont typeface="Roboto"/>
              <a:buAutoNum type="alphaLcPeriod"/>
            </a:pPr>
            <a:r>
              <a:rPr lang="en" sz="1600">
                <a:solidFill>
                  <a:schemeClr val="lt2"/>
                </a:solidFill>
              </a:rPr>
              <a:t>VNO</a:t>
            </a:r>
            <a:endParaRPr sz="1600">
              <a:solidFill>
                <a:schemeClr val="lt2"/>
              </a:solidFill>
            </a:endParaRPr>
          </a:p>
          <a:p>
            <a:pPr indent="-322580" lvl="2" marL="1371600" marR="0" rtl="0" algn="l">
              <a:lnSpc>
                <a:spcPct val="115000"/>
              </a:lnSpc>
              <a:spcBef>
                <a:spcPts val="0"/>
              </a:spcBef>
              <a:spcAft>
                <a:spcPts val="0"/>
              </a:spcAft>
              <a:buClr>
                <a:schemeClr val="lt2"/>
              </a:buClr>
              <a:buSzPct val="100000"/>
              <a:buFont typeface="Roboto"/>
              <a:buAutoNum type="romanLcPeriod"/>
            </a:pPr>
            <a:r>
              <a:rPr lang="en" sz="1600">
                <a:solidFill>
                  <a:schemeClr val="lt2"/>
                </a:solidFill>
              </a:rPr>
              <a:t>EV/EBITDA implied the company was extremely overvalued (52.7x vs. 25.3x avg.)</a:t>
            </a:r>
            <a:endParaRPr sz="1600">
              <a:solidFill>
                <a:schemeClr val="lt2"/>
              </a:solidFill>
            </a:endParaRPr>
          </a:p>
          <a:p>
            <a:pPr indent="-322580" lvl="3" marL="1828800" marR="0" rtl="0" algn="l">
              <a:lnSpc>
                <a:spcPct val="115000"/>
              </a:lnSpc>
              <a:spcBef>
                <a:spcPts val="0"/>
              </a:spcBef>
              <a:spcAft>
                <a:spcPts val="0"/>
              </a:spcAft>
              <a:buClr>
                <a:schemeClr val="lt2"/>
              </a:buClr>
              <a:buSzPct val="100000"/>
              <a:buFont typeface="Roboto"/>
              <a:buAutoNum type="arabicPeriod"/>
            </a:pPr>
            <a:r>
              <a:rPr lang="en" sz="1600">
                <a:solidFill>
                  <a:schemeClr val="lt2"/>
                </a:solidFill>
              </a:rPr>
              <a:t>Does not account for investment property appreciation</a:t>
            </a:r>
            <a:endParaRPr sz="1600">
              <a:solidFill>
                <a:schemeClr val="lt2"/>
              </a:solidFill>
            </a:endParaRPr>
          </a:p>
          <a:p>
            <a:pPr indent="-322580" lvl="3" marL="1828800" marR="0" rtl="0" algn="l">
              <a:lnSpc>
                <a:spcPct val="115000"/>
              </a:lnSpc>
              <a:spcBef>
                <a:spcPts val="0"/>
              </a:spcBef>
              <a:spcAft>
                <a:spcPts val="0"/>
              </a:spcAft>
              <a:buClr>
                <a:schemeClr val="lt2"/>
              </a:buClr>
              <a:buSzPct val="100000"/>
              <a:buFont typeface="Roboto"/>
              <a:buAutoNum type="arabicPeriod"/>
            </a:pPr>
            <a:r>
              <a:rPr lang="en" sz="1600">
                <a:solidFill>
                  <a:schemeClr val="lt2"/>
                </a:solidFill>
              </a:rPr>
              <a:t>FFO Multiples implied that the company was at or below industry average</a:t>
            </a:r>
            <a:endParaRPr sz="1600">
              <a:solidFill>
                <a:schemeClr val="lt2"/>
              </a:solidFill>
            </a:endParaRPr>
          </a:p>
          <a:p>
            <a:pPr indent="-322580" lvl="3" marL="1828800" marR="0" rtl="0" algn="l">
              <a:lnSpc>
                <a:spcPct val="115000"/>
              </a:lnSpc>
              <a:spcBef>
                <a:spcPts val="0"/>
              </a:spcBef>
              <a:spcAft>
                <a:spcPts val="0"/>
              </a:spcAft>
              <a:buClr>
                <a:schemeClr val="lt2"/>
              </a:buClr>
              <a:buSzPct val="100000"/>
              <a:buFont typeface="Roboto"/>
              <a:buAutoNum type="arabicPeriod"/>
            </a:pPr>
            <a:r>
              <a:rPr lang="en" sz="1600">
                <a:solidFill>
                  <a:schemeClr val="lt2"/>
                </a:solidFill>
              </a:rPr>
              <a:t>Does not include non-recurring gains and losses</a:t>
            </a:r>
            <a:endParaRPr sz="1600">
              <a:solidFill>
                <a:schemeClr val="lt2"/>
              </a:solidFill>
            </a:endParaRPr>
          </a:p>
          <a:p>
            <a:pPr indent="-322580" lvl="2" marL="1371600" marR="0" rtl="0" algn="l">
              <a:lnSpc>
                <a:spcPct val="115000"/>
              </a:lnSpc>
              <a:spcBef>
                <a:spcPts val="0"/>
              </a:spcBef>
              <a:spcAft>
                <a:spcPts val="0"/>
              </a:spcAft>
              <a:buClr>
                <a:schemeClr val="lt2"/>
              </a:buClr>
              <a:buSzPct val="100000"/>
              <a:buFont typeface="Roboto"/>
              <a:buAutoNum type="romanLcPeriod"/>
            </a:pPr>
            <a:r>
              <a:rPr lang="en" sz="1600">
                <a:solidFill>
                  <a:schemeClr val="lt2"/>
                </a:solidFill>
              </a:rPr>
              <a:t>EV/EBITDA</a:t>
            </a:r>
            <a:endParaRPr sz="1600">
              <a:solidFill>
                <a:schemeClr val="lt2"/>
              </a:solidFill>
            </a:endParaRPr>
          </a:p>
          <a:p>
            <a:pPr indent="-322580" lvl="2" marL="1371600" marR="0" rtl="0" algn="l">
              <a:lnSpc>
                <a:spcPct val="115000"/>
              </a:lnSpc>
              <a:spcBef>
                <a:spcPts val="0"/>
              </a:spcBef>
              <a:spcAft>
                <a:spcPts val="0"/>
              </a:spcAft>
              <a:buClr>
                <a:schemeClr val="lt2"/>
              </a:buClr>
              <a:buSzPct val="100000"/>
              <a:buFont typeface="Roboto"/>
              <a:buAutoNum type="romanLcPeriod"/>
            </a:pPr>
            <a:r>
              <a:rPr lang="en" sz="1600">
                <a:solidFill>
                  <a:schemeClr val="lt2"/>
                </a:solidFill>
              </a:rPr>
              <a:t>Best when comparing companies with a similar level of capital intensity (depreciation as a % of EBITDA)</a:t>
            </a:r>
            <a:endParaRPr sz="1600">
              <a:solidFill>
                <a:schemeClr val="lt2"/>
              </a:solidFill>
            </a:endParaRPr>
          </a:p>
          <a:p>
            <a:pPr indent="-322580" lvl="0" marL="457200" marR="0" rtl="0" algn="l">
              <a:lnSpc>
                <a:spcPct val="115000"/>
              </a:lnSpc>
              <a:spcBef>
                <a:spcPts val="0"/>
              </a:spcBef>
              <a:spcAft>
                <a:spcPts val="0"/>
              </a:spcAft>
              <a:buClr>
                <a:schemeClr val="lt2"/>
              </a:buClr>
              <a:buSzPct val="100000"/>
              <a:buFont typeface="Roboto"/>
              <a:buAutoNum type="arabicPeriod"/>
            </a:pPr>
            <a:r>
              <a:rPr lang="en" sz="1600">
                <a:solidFill>
                  <a:schemeClr val="lt2"/>
                </a:solidFill>
              </a:rPr>
              <a:t>Analyze industry-specific financial ratios &amp; metrics</a:t>
            </a:r>
            <a:endParaRPr sz="1600">
              <a:solidFill>
                <a:schemeClr val="lt2"/>
              </a:solidFill>
            </a:endParaRPr>
          </a:p>
          <a:p>
            <a:pPr indent="-322580" lvl="1" marL="914400" marR="0" rtl="0" algn="l">
              <a:lnSpc>
                <a:spcPct val="115000"/>
              </a:lnSpc>
              <a:spcBef>
                <a:spcPts val="0"/>
              </a:spcBef>
              <a:spcAft>
                <a:spcPts val="0"/>
              </a:spcAft>
              <a:buClr>
                <a:schemeClr val="lt2"/>
              </a:buClr>
              <a:buSzPct val="100000"/>
              <a:buFont typeface="Roboto"/>
              <a:buAutoNum type="alphaLcPeriod"/>
            </a:pPr>
            <a:r>
              <a:rPr lang="en" sz="1600">
                <a:solidFill>
                  <a:schemeClr val="lt2"/>
                </a:solidFill>
              </a:rPr>
              <a:t>Insurance - Loss Ratio &amp; Combined Ratio</a:t>
            </a:r>
            <a:endParaRPr sz="1600">
              <a:solidFill>
                <a:schemeClr val="lt2"/>
              </a:solidFill>
            </a:endParaRPr>
          </a:p>
          <a:p>
            <a:pPr indent="-322580" lvl="1" marL="914400" marR="0" rtl="0" algn="l">
              <a:lnSpc>
                <a:spcPct val="115000"/>
              </a:lnSpc>
              <a:spcBef>
                <a:spcPts val="0"/>
              </a:spcBef>
              <a:spcAft>
                <a:spcPts val="0"/>
              </a:spcAft>
              <a:buClr>
                <a:schemeClr val="lt2"/>
              </a:buClr>
              <a:buSzPct val="100000"/>
              <a:buFont typeface="Roboto"/>
              <a:buAutoNum type="alphaLcPeriod"/>
            </a:pPr>
            <a:r>
              <a:rPr lang="en" sz="1600">
                <a:solidFill>
                  <a:schemeClr val="lt2"/>
                </a:solidFill>
              </a:rPr>
              <a:t>REITs - FFO/AFFO, Payout Ratio</a:t>
            </a:r>
            <a:endParaRPr sz="16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About Silver Fund</a:t>
            </a:r>
            <a:endParaRPr/>
          </a:p>
        </p:txBody>
      </p:sp>
      <p:sp>
        <p:nvSpPr>
          <p:cNvPr id="78" name="Google Shape;78;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Prepare students for careers in public markets asset management</a:t>
            </a:r>
            <a:endParaRPr/>
          </a:p>
          <a:p>
            <a:pPr indent="-311150" lvl="0" marL="457200" rtl="0" algn="l">
              <a:spcBef>
                <a:spcPts val="1200"/>
              </a:spcBef>
              <a:spcAft>
                <a:spcPts val="0"/>
              </a:spcAft>
              <a:buSzPts val="1300"/>
              <a:buAutoNum type="arabicPeriod"/>
            </a:pPr>
            <a:r>
              <a:rPr lang="en"/>
              <a:t>Develop a sharp, analytical mindset and rigorous investment toolkit</a:t>
            </a:r>
            <a:endParaRPr/>
          </a:p>
          <a:p>
            <a:pPr indent="-311150" lvl="0" marL="457200" rtl="0" algn="l">
              <a:spcBef>
                <a:spcPts val="0"/>
              </a:spcBef>
              <a:spcAft>
                <a:spcPts val="0"/>
              </a:spcAft>
              <a:buSzPts val="1300"/>
              <a:buAutoNum type="arabicPeriod"/>
            </a:pPr>
            <a:r>
              <a:rPr lang="en"/>
              <a:t>Have opportunities to apply core principles taught elsewhere in the finance curriculum </a:t>
            </a:r>
            <a:endParaRPr/>
          </a:p>
          <a:p>
            <a:pPr indent="-311150" lvl="0" marL="457200" rtl="0" algn="l">
              <a:spcBef>
                <a:spcPts val="0"/>
              </a:spcBef>
              <a:spcAft>
                <a:spcPts val="0"/>
              </a:spcAft>
              <a:buSzPts val="1300"/>
              <a:buAutoNum type="arabicPeriod"/>
            </a:pPr>
            <a:r>
              <a:rPr lang="en"/>
              <a:t>Succeed in the recruiting process</a:t>
            </a:r>
            <a:endParaRPr/>
          </a:p>
          <a:p>
            <a:pPr indent="0" lvl="0" marL="0" rtl="0" algn="l">
              <a:spcBef>
                <a:spcPts val="1200"/>
              </a:spcBef>
              <a:spcAft>
                <a:spcPts val="0"/>
              </a:spcAft>
              <a:buNone/>
            </a:pPr>
            <a:r>
              <a:rPr lang="en"/>
              <a:t>Philosophy: This a student-run fund.</a:t>
            </a:r>
            <a:endParaRPr/>
          </a:p>
          <a:p>
            <a:pPr indent="-311150" lvl="0" marL="457200" rtl="0" algn="l">
              <a:spcBef>
                <a:spcPts val="1200"/>
              </a:spcBef>
              <a:spcAft>
                <a:spcPts val="0"/>
              </a:spcAft>
              <a:buSzPts val="1300"/>
              <a:buAutoNum type="arabicPeriod"/>
            </a:pPr>
            <a:r>
              <a:rPr lang="en"/>
              <a:t>Seeking alpha through fundamental and quantitative analysis</a:t>
            </a:r>
            <a:endParaRPr/>
          </a:p>
          <a:p>
            <a:pPr indent="-311150" lvl="0" marL="457200" rtl="0" algn="l">
              <a:spcBef>
                <a:spcPts val="0"/>
              </a:spcBef>
              <a:spcAft>
                <a:spcPts val="0"/>
              </a:spcAft>
              <a:buSzPts val="1300"/>
              <a:buAutoNum type="arabicPeriod"/>
            </a:pPr>
            <a:r>
              <a:rPr lang="en"/>
              <a:t>Faculty advisors serve as their title suggests. Students make the decisions</a:t>
            </a:r>
            <a:endParaRPr/>
          </a:p>
          <a:p>
            <a:pPr indent="0" lvl="0" marL="457200" rtl="0" algn="l">
              <a:spcBef>
                <a:spcPts val="1200"/>
              </a:spcBef>
              <a:spcAft>
                <a:spcPts val="1200"/>
              </a:spcAft>
              <a:buNone/>
            </a:pPr>
            <a:r>
              <a:rPr lang="en"/>
              <a:t> </a:t>
            </a:r>
            <a:endParaRPr/>
          </a:p>
        </p:txBody>
      </p:sp>
      <p:pic>
        <p:nvPicPr>
          <p:cNvPr id="79" name="Google Shape;79;p15"/>
          <p:cNvPicPr preferRelativeResize="0"/>
          <p:nvPr/>
        </p:nvPicPr>
        <p:blipFill>
          <a:blip r:embed="rId3">
            <a:alphaModFix/>
          </a:blip>
          <a:stretch>
            <a:fillRect/>
          </a:stretch>
        </p:blipFill>
        <p:spPr>
          <a:xfrm>
            <a:off x="1282662" y="1297075"/>
            <a:ext cx="1764617" cy="1828875"/>
          </a:xfrm>
          <a:prstGeom prst="rect">
            <a:avLst/>
          </a:prstGeom>
          <a:noFill/>
          <a:ln>
            <a:noFill/>
          </a:ln>
        </p:spPr>
      </p:pic>
      <p:sp>
        <p:nvSpPr>
          <p:cNvPr id="80" name="Google Shape;80;p15"/>
          <p:cNvSpPr txBox="1"/>
          <p:nvPr>
            <p:ph type="title"/>
          </p:nvPr>
        </p:nvSpPr>
        <p:spPr>
          <a:xfrm>
            <a:off x="1395025" y="3125950"/>
            <a:ext cx="1539900" cy="41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300"/>
              <a:t>Harold F. Silver</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3 - Consumer Stables &amp;</a:t>
            </a:r>
            <a:endParaRPr/>
          </a:p>
          <a:p>
            <a:pPr indent="0" lvl="0" marL="0" rtl="0" algn="l">
              <a:spcBef>
                <a:spcPts val="0"/>
              </a:spcBef>
              <a:spcAft>
                <a:spcPts val="0"/>
              </a:spcAft>
              <a:buNone/>
            </a:pPr>
            <a:r>
              <a:rPr lang="en"/>
              <a:t>Information Technology</a:t>
            </a:r>
            <a:endParaRPr/>
          </a:p>
        </p:txBody>
      </p:sp>
      <p:pic>
        <p:nvPicPr>
          <p:cNvPr id="208" name="Google Shape;208;p33"/>
          <p:cNvPicPr preferRelativeResize="0"/>
          <p:nvPr/>
        </p:nvPicPr>
        <p:blipFill>
          <a:blip r:embed="rId3">
            <a:alphaModFix/>
          </a:blip>
          <a:stretch>
            <a:fillRect/>
          </a:stretch>
        </p:blipFill>
        <p:spPr>
          <a:xfrm>
            <a:off x="6300275" y="2392275"/>
            <a:ext cx="2509599" cy="2548675"/>
          </a:xfrm>
          <a:prstGeom prst="rect">
            <a:avLst/>
          </a:prstGeom>
          <a:noFill/>
          <a:ln>
            <a:noFill/>
          </a:ln>
        </p:spPr>
      </p:pic>
      <p:pic>
        <p:nvPicPr>
          <p:cNvPr id="209" name="Google Shape;209;p33"/>
          <p:cNvPicPr preferRelativeResize="0"/>
          <p:nvPr/>
        </p:nvPicPr>
        <p:blipFill>
          <a:blip r:embed="rId4">
            <a:alphaModFix/>
          </a:blip>
          <a:stretch>
            <a:fillRect/>
          </a:stretch>
        </p:blipFill>
        <p:spPr>
          <a:xfrm>
            <a:off x="311700" y="1822225"/>
            <a:ext cx="3118982" cy="1214376"/>
          </a:xfrm>
          <a:prstGeom prst="rect">
            <a:avLst/>
          </a:prstGeom>
          <a:noFill/>
          <a:ln>
            <a:noFill/>
          </a:ln>
        </p:spPr>
      </p:pic>
      <p:pic>
        <p:nvPicPr>
          <p:cNvPr id="210" name="Google Shape;210;p33"/>
          <p:cNvPicPr preferRelativeResize="0"/>
          <p:nvPr/>
        </p:nvPicPr>
        <p:blipFill>
          <a:blip r:embed="rId5">
            <a:alphaModFix/>
          </a:blip>
          <a:stretch>
            <a:fillRect/>
          </a:stretch>
        </p:blipFill>
        <p:spPr>
          <a:xfrm>
            <a:off x="3480439" y="2104158"/>
            <a:ext cx="2286634" cy="6505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latin typeface="Raleway"/>
                <a:ea typeface="Raleway"/>
                <a:cs typeface="Raleway"/>
                <a:sym typeface="Raleway"/>
              </a:rPr>
              <a:t>Performance</a:t>
            </a:r>
            <a:endParaRPr/>
          </a:p>
        </p:txBody>
      </p:sp>
      <p:pic>
        <p:nvPicPr>
          <p:cNvPr id="216" name="Google Shape;216;p34"/>
          <p:cNvPicPr preferRelativeResize="0"/>
          <p:nvPr/>
        </p:nvPicPr>
        <p:blipFill>
          <a:blip r:embed="rId3">
            <a:alphaModFix/>
          </a:blip>
          <a:stretch>
            <a:fillRect/>
          </a:stretch>
        </p:blipFill>
        <p:spPr>
          <a:xfrm>
            <a:off x="1982575" y="1330600"/>
            <a:ext cx="5178900" cy="381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Walmart</a:t>
            </a:r>
            <a:endParaRPr/>
          </a:p>
        </p:txBody>
      </p:sp>
      <p:sp>
        <p:nvSpPr>
          <p:cNvPr id="222" name="Google Shape;222;p35"/>
          <p:cNvSpPr txBox="1"/>
          <p:nvPr/>
        </p:nvSpPr>
        <p:spPr>
          <a:xfrm>
            <a:off x="729450" y="1714500"/>
            <a:ext cx="7688700" cy="30585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 sz="1600"/>
              <a:t>Thesis:</a:t>
            </a:r>
            <a:endParaRPr b="1" sz="1600"/>
          </a:p>
          <a:p>
            <a:pPr indent="0" lvl="0" marL="0" rtl="0" algn="l">
              <a:lnSpc>
                <a:spcPct val="115000"/>
              </a:lnSpc>
              <a:spcBef>
                <a:spcPts val="0"/>
              </a:spcBef>
              <a:spcAft>
                <a:spcPts val="0"/>
              </a:spcAft>
              <a:buNone/>
            </a:pPr>
            <a:r>
              <a:t/>
            </a:r>
            <a:endParaRPr b="1" sz="1600"/>
          </a:p>
          <a:p>
            <a:pPr indent="0" lvl="0" marL="0" rtl="0" algn="l">
              <a:lnSpc>
                <a:spcPct val="115000"/>
              </a:lnSpc>
              <a:spcBef>
                <a:spcPts val="0"/>
              </a:spcBef>
              <a:spcAft>
                <a:spcPts val="0"/>
              </a:spcAft>
              <a:buNone/>
            </a:pPr>
            <a:r>
              <a:rPr b="1" lang="en" sz="1600"/>
              <a:t>Walmart is trading below its historical self due to uncertainty surrounding market conditions. We believe their big bet on e-commerce will payoff. The following three evidences makes us believe it is true:</a:t>
            </a:r>
            <a:endParaRPr b="1" sz="1600"/>
          </a:p>
          <a:p>
            <a:pPr indent="0" lvl="0" marL="0" rtl="0" algn="l">
              <a:lnSpc>
                <a:spcPct val="115000"/>
              </a:lnSpc>
              <a:spcBef>
                <a:spcPts val="0"/>
              </a:spcBef>
              <a:spcAft>
                <a:spcPts val="0"/>
              </a:spcAft>
              <a:buNone/>
            </a:pPr>
            <a:r>
              <a:t/>
            </a:r>
            <a:endParaRPr b="1" sz="1600"/>
          </a:p>
          <a:p>
            <a:pPr indent="-330200" lvl="0" marL="685800" rtl="0" algn="l">
              <a:lnSpc>
                <a:spcPct val="115000"/>
              </a:lnSpc>
              <a:spcBef>
                <a:spcPts val="0"/>
              </a:spcBef>
              <a:spcAft>
                <a:spcPts val="0"/>
              </a:spcAft>
              <a:buClr>
                <a:srgbClr val="000000"/>
              </a:buClr>
              <a:buSzPts val="1600"/>
              <a:buAutoNum type="arabicPeriod"/>
            </a:pPr>
            <a:r>
              <a:rPr b="1" lang="en" sz="1600"/>
              <a:t>Due to the COVID-19 pandemic, we will see additional government interventions (shutdowns, stimulus, etc.) before a vaccine is distributed </a:t>
            </a:r>
            <a:endParaRPr b="1" sz="1600"/>
          </a:p>
          <a:p>
            <a:pPr indent="-330200" lvl="0" marL="685800" rtl="0" algn="l">
              <a:lnSpc>
                <a:spcPct val="115000"/>
              </a:lnSpc>
              <a:spcBef>
                <a:spcPts val="0"/>
              </a:spcBef>
              <a:spcAft>
                <a:spcPts val="0"/>
              </a:spcAft>
              <a:buClr>
                <a:srgbClr val="000000"/>
              </a:buClr>
              <a:buSzPts val="1600"/>
              <a:buAutoNum type="arabicPeriod"/>
            </a:pPr>
            <a:r>
              <a:rPr b="1" lang="en" sz="1600"/>
              <a:t>Walmart is uniquely positioned to benefit from the interventions in (1)</a:t>
            </a:r>
            <a:endParaRPr b="1" sz="1600"/>
          </a:p>
          <a:p>
            <a:pPr indent="-330200" lvl="0" marL="685800" rtl="0" algn="l">
              <a:lnSpc>
                <a:spcPct val="115000"/>
              </a:lnSpc>
              <a:spcBef>
                <a:spcPts val="0"/>
              </a:spcBef>
              <a:spcAft>
                <a:spcPts val="0"/>
              </a:spcAft>
              <a:buClr>
                <a:srgbClr val="000000"/>
              </a:buClr>
              <a:buSzPts val="1600"/>
              <a:buAutoNum type="arabicPeriod"/>
            </a:pPr>
            <a:r>
              <a:rPr b="1" lang="en" sz="1600"/>
              <a:t>Walmart+ will lead to increased market share and earnings as behaviors change</a:t>
            </a:r>
            <a:endParaRPr b="1"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Unique position</a:t>
            </a:r>
            <a:endParaRPr/>
          </a:p>
        </p:txBody>
      </p:sp>
      <p:sp>
        <p:nvSpPr>
          <p:cNvPr id="228" name="Google Shape;228;p36"/>
          <p:cNvSpPr txBox="1"/>
          <p:nvPr/>
        </p:nvSpPr>
        <p:spPr>
          <a:xfrm>
            <a:off x="65275" y="1378025"/>
            <a:ext cx="5378400" cy="3838800"/>
          </a:xfrm>
          <a:prstGeom prst="rect">
            <a:avLst/>
          </a:prstGeom>
          <a:noFill/>
          <a:ln>
            <a:noFill/>
          </a:ln>
        </p:spPr>
        <p:txBody>
          <a:bodyPr anchorCtr="0" anchor="t" bIns="91425" lIns="91425" spcFirstLastPara="1" rIns="91425" wrap="square" tIns="91425">
            <a:spAutoFit/>
          </a:bodyPr>
          <a:lstStyle/>
          <a:p>
            <a:pPr indent="-301625" lvl="0" marL="914400" rtl="0" algn="l">
              <a:lnSpc>
                <a:spcPct val="115000"/>
              </a:lnSpc>
              <a:spcBef>
                <a:spcPts val="0"/>
              </a:spcBef>
              <a:spcAft>
                <a:spcPts val="0"/>
              </a:spcAft>
              <a:buClr>
                <a:schemeClr val="dk1"/>
              </a:buClr>
              <a:buSzPts val="1150"/>
              <a:buFont typeface="Arial"/>
              <a:buChar char="●"/>
            </a:pPr>
            <a:r>
              <a:rPr lang="en">
                <a:solidFill>
                  <a:schemeClr val="dk1"/>
                </a:solidFill>
                <a:highlight>
                  <a:schemeClr val="lt1"/>
                </a:highlight>
              </a:rPr>
              <a:t>Store Base​</a:t>
            </a:r>
            <a:endParaRPr>
              <a:solidFill>
                <a:schemeClr val="dk1"/>
              </a:solidFill>
              <a:highlight>
                <a:schemeClr val="lt1"/>
              </a:highlight>
            </a:endParaRPr>
          </a:p>
          <a:p>
            <a:pPr indent="-301625" lvl="0" marL="1384300" rtl="0" algn="l">
              <a:lnSpc>
                <a:spcPct val="115000"/>
              </a:lnSpc>
              <a:spcBef>
                <a:spcPts val="0"/>
              </a:spcBef>
              <a:spcAft>
                <a:spcPts val="0"/>
              </a:spcAft>
              <a:buClr>
                <a:schemeClr val="dk1"/>
              </a:buClr>
              <a:buSzPts val="1150"/>
              <a:buFont typeface="Arial"/>
              <a:buChar char="○"/>
            </a:pPr>
            <a:r>
              <a:rPr lang="en">
                <a:solidFill>
                  <a:schemeClr val="dk1"/>
                </a:solidFill>
                <a:highlight>
                  <a:schemeClr val="lt1"/>
                </a:highlight>
              </a:rPr>
              <a:t>With over 4,700 stores locations across the US WMT is uniquely positioned to supply an increasing demand​</a:t>
            </a:r>
            <a:endParaRPr>
              <a:solidFill>
                <a:schemeClr val="dk1"/>
              </a:solidFill>
              <a:highlight>
                <a:schemeClr val="lt1"/>
              </a:highlight>
            </a:endParaRPr>
          </a:p>
          <a:p>
            <a:pPr indent="-301625" lvl="0" marL="914400" rtl="0" algn="l">
              <a:lnSpc>
                <a:spcPct val="115000"/>
              </a:lnSpc>
              <a:spcBef>
                <a:spcPts val="0"/>
              </a:spcBef>
              <a:spcAft>
                <a:spcPts val="0"/>
              </a:spcAft>
              <a:buClr>
                <a:schemeClr val="dk1"/>
              </a:buClr>
              <a:buSzPts val="1150"/>
              <a:buFont typeface="Arial"/>
              <a:buChar char="●"/>
            </a:pPr>
            <a:r>
              <a:rPr lang="en">
                <a:solidFill>
                  <a:schemeClr val="dk1"/>
                </a:solidFill>
                <a:highlight>
                  <a:schemeClr val="lt1"/>
                </a:highlight>
              </a:rPr>
              <a:t>Grocery Delivery and Pick-up​</a:t>
            </a:r>
            <a:endParaRPr>
              <a:solidFill>
                <a:schemeClr val="dk1"/>
              </a:solidFill>
              <a:highlight>
                <a:schemeClr val="lt1"/>
              </a:highlight>
            </a:endParaRPr>
          </a:p>
          <a:p>
            <a:pPr indent="-301625" lvl="0" marL="914400" rtl="0" algn="l">
              <a:lnSpc>
                <a:spcPct val="115000"/>
              </a:lnSpc>
              <a:spcBef>
                <a:spcPts val="0"/>
              </a:spcBef>
              <a:spcAft>
                <a:spcPts val="0"/>
              </a:spcAft>
              <a:buClr>
                <a:schemeClr val="dk1"/>
              </a:buClr>
              <a:buSzPts val="1150"/>
              <a:buFont typeface="Arial"/>
              <a:buChar char="●"/>
            </a:pPr>
            <a:r>
              <a:rPr lang="en">
                <a:solidFill>
                  <a:schemeClr val="dk1"/>
                </a:solidFill>
                <a:highlight>
                  <a:schemeClr val="lt1"/>
                </a:highlight>
              </a:rPr>
              <a:t>Private-label Brand​</a:t>
            </a:r>
            <a:endParaRPr>
              <a:solidFill>
                <a:schemeClr val="dk1"/>
              </a:solidFill>
              <a:highlight>
                <a:schemeClr val="lt1"/>
              </a:highlight>
            </a:endParaRPr>
          </a:p>
          <a:p>
            <a:pPr indent="-301625" lvl="0" marL="1384300" rtl="0" algn="l">
              <a:lnSpc>
                <a:spcPct val="115000"/>
              </a:lnSpc>
              <a:spcBef>
                <a:spcPts val="0"/>
              </a:spcBef>
              <a:spcAft>
                <a:spcPts val="0"/>
              </a:spcAft>
              <a:buClr>
                <a:schemeClr val="dk1"/>
              </a:buClr>
              <a:buSzPts val="1150"/>
              <a:buFont typeface="Arial"/>
              <a:buChar char="○"/>
            </a:pPr>
            <a:r>
              <a:rPr lang="en">
                <a:solidFill>
                  <a:schemeClr val="dk1"/>
                </a:solidFill>
                <a:highlight>
                  <a:schemeClr val="lt1"/>
                </a:highlight>
              </a:rPr>
              <a:t>Private-label products have seen an increase in demand during the pandemic​</a:t>
            </a:r>
            <a:endParaRPr>
              <a:solidFill>
                <a:schemeClr val="dk1"/>
              </a:solidFill>
              <a:highlight>
                <a:schemeClr val="lt1"/>
              </a:highlight>
            </a:endParaRPr>
          </a:p>
          <a:p>
            <a:pPr indent="-301625" lvl="0" marL="1384300" rtl="0" algn="l">
              <a:lnSpc>
                <a:spcPct val="115000"/>
              </a:lnSpc>
              <a:spcBef>
                <a:spcPts val="0"/>
              </a:spcBef>
              <a:spcAft>
                <a:spcPts val="0"/>
              </a:spcAft>
              <a:buClr>
                <a:schemeClr val="dk1"/>
              </a:buClr>
              <a:buSzPts val="1150"/>
              <a:buFont typeface="Arial"/>
              <a:buChar char="○"/>
            </a:pPr>
            <a:r>
              <a:rPr lang="en">
                <a:solidFill>
                  <a:schemeClr val="dk1"/>
                </a:solidFill>
                <a:highlight>
                  <a:schemeClr val="lt1"/>
                </a:highlight>
              </a:rPr>
              <a:t>WMT is consistently improving the quality of its fresh meat and produce, driving more traffic into the stores.​</a:t>
            </a:r>
            <a:endParaRPr>
              <a:solidFill>
                <a:schemeClr val="dk1"/>
              </a:solidFill>
              <a:highlight>
                <a:schemeClr val="lt1"/>
              </a:highlight>
            </a:endParaRPr>
          </a:p>
          <a:p>
            <a:pPr indent="-301625" lvl="0" marL="1384300" rtl="0" algn="l">
              <a:lnSpc>
                <a:spcPct val="115000"/>
              </a:lnSpc>
              <a:spcBef>
                <a:spcPts val="0"/>
              </a:spcBef>
              <a:spcAft>
                <a:spcPts val="0"/>
              </a:spcAft>
              <a:buClr>
                <a:schemeClr val="dk1"/>
              </a:buClr>
              <a:buSzPts val="1150"/>
              <a:buFont typeface="Arial"/>
              <a:buChar char="○"/>
            </a:pPr>
            <a:r>
              <a:rPr lang="en">
                <a:solidFill>
                  <a:schemeClr val="dk1"/>
                </a:solidFill>
                <a:highlight>
                  <a:schemeClr val="lt1"/>
                </a:highlight>
              </a:rPr>
              <a:t>WMT has been improving the range and quality of the its private-label products​</a:t>
            </a:r>
            <a:endParaRPr>
              <a:solidFill>
                <a:schemeClr val="dk1"/>
              </a:solidFill>
              <a:highlight>
                <a:schemeClr val="lt1"/>
              </a:highlight>
            </a:endParaRPr>
          </a:p>
          <a:p>
            <a:pPr indent="-301625" lvl="0" marL="914400" rtl="0" algn="l">
              <a:lnSpc>
                <a:spcPct val="115000"/>
              </a:lnSpc>
              <a:spcBef>
                <a:spcPts val="0"/>
              </a:spcBef>
              <a:spcAft>
                <a:spcPts val="0"/>
              </a:spcAft>
              <a:buClr>
                <a:schemeClr val="dk1"/>
              </a:buClr>
              <a:buSzPts val="1150"/>
              <a:buFont typeface="Arial"/>
              <a:buChar char="●"/>
            </a:pPr>
            <a:r>
              <a:rPr lang="en">
                <a:solidFill>
                  <a:schemeClr val="dk1"/>
                </a:solidFill>
                <a:highlight>
                  <a:schemeClr val="lt1"/>
                </a:highlight>
              </a:rPr>
              <a:t>Walmart’s Core business is Strong</a:t>
            </a:r>
            <a:endParaRPr>
              <a:solidFill>
                <a:schemeClr val="dk1"/>
              </a:solidFill>
              <a:highlight>
                <a:schemeClr val="lt1"/>
              </a:highlight>
            </a:endParaRPr>
          </a:p>
          <a:p>
            <a:pPr indent="0" lvl="0" marL="0" rtl="0" algn="l">
              <a:spcBef>
                <a:spcPts val="0"/>
              </a:spcBef>
              <a:spcAft>
                <a:spcPts val="0"/>
              </a:spcAft>
              <a:buNone/>
            </a:pPr>
            <a:r>
              <a:t/>
            </a:r>
            <a:endParaRPr sz="1200">
              <a:latin typeface="Roboto"/>
              <a:ea typeface="Roboto"/>
              <a:cs typeface="Roboto"/>
              <a:sym typeface="Roboto"/>
            </a:endParaRPr>
          </a:p>
        </p:txBody>
      </p:sp>
      <p:pic>
        <p:nvPicPr>
          <p:cNvPr id="229" name="Google Shape;229;p36"/>
          <p:cNvPicPr preferRelativeResize="0"/>
          <p:nvPr/>
        </p:nvPicPr>
        <p:blipFill>
          <a:blip r:embed="rId3">
            <a:alphaModFix/>
          </a:blip>
          <a:stretch>
            <a:fillRect/>
          </a:stretch>
        </p:blipFill>
        <p:spPr>
          <a:xfrm>
            <a:off x="5991600" y="1277025"/>
            <a:ext cx="3000000" cy="1827213"/>
          </a:xfrm>
          <a:prstGeom prst="rect">
            <a:avLst/>
          </a:prstGeom>
          <a:noFill/>
          <a:ln>
            <a:noFill/>
          </a:ln>
        </p:spPr>
      </p:pic>
      <p:pic>
        <p:nvPicPr>
          <p:cNvPr id="230" name="Google Shape;230;p36"/>
          <p:cNvPicPr preferRelativeResize="0"/>
          <p:nvPr/>
        </p:nvPicPr>
        <p:blipFill>
          <a:blip r:embed="rId4">
            <a:alphaModFix/>
          </a:blip>
          <a:stretch>
            <a:fillRect/>
          </a:stretch>
        </p:blipFill>
        <p:spPr>
          <a:xfrm>
            <a:off x="5991600" y="3256651"/>
            <a:ext cx="3000000" cy="1740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Covid  and Vaccine Schedule</a:t>
            </a:r>
            <a:endParaRPr/>
          </a:p>
        </p:txBody>
      </p:sp>
      <p:pic>
        <p:nvPicPr>
          <p:cNvPr id="236" name="Google Shape;236;p37"/>
          <p:cNvPicPr preferRelativeResize="0"/>
          <p:nvPr/>
        </p:nvPicPr>
        <p:blipFill>
          <a:blip r:embed="rId3">
            <a:alphaModFix/>
          </a:blip>
          <a:stretch>
            <a:fillRect/>
          </a:stretch>
        </p:blipFill>
        <p:spPr>
          <a:xfrm>
            <a:off x="1009650" y="1435875"/>
            <a:ext cx="6769901" cy="2894074"/>
          </a:xfrm>
          <a:prstGeom prst="rect">
            <a:avLst/>
          </a:prstGeom>
          <a:noFill/>
          <a:ln>
            <a:noFill/>
          </a:ln>
        </p:spPr>
      </p:pic>
      <p:sp>
        <p:nvSpPr>
          <p:cNvPr id="237" name="Google Shape;237;p37"/>
          <p:cNvSpPr txBox="1"/>
          <p:nvPr/>
        </p:nvSpPr>
        <p:spPr>
          <a:xfrm>
            <a:off x="1393548" y="1435875"/>
            <a:ext cx="2705700" cy="233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8" name="Google Shape;238;p37"/>
          <p:cNvSpPr txBox="1"/>
          <p:nvPr/>
        </p:nvSpPr>
        <p:spPr>
          <a:xfrm>
            <a:off x="1178725" y="3632600"/>
            <a:ext cx="6868800" cy="13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highlight>
                  <a:srgbClr val="FFFFFF"/>
                </a:highlight>
              </a:rPr>
              <a:t>With the ongoing surge of Covid-19 cases in the US and throughout the World and with the time taken for a vaccine to be widely available, the population will still face lockdowns and public health measures to prevent and slow down the spread of the virus. </a:t>
            </a:r>
            <a:endParaRPr sz="16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Walmart +</a:t>
            </a:r>
            <a:endParaRPr/>
          </a:p>
        </p:txBody>
      </p:sp>
      <p:sp>
        <p:nvSpPr>
          <p:cNvPr id="244" name="Google Shape;244;p38"/>
          <p:cNvSpPr txBox="1"/>
          <p:nvPr/>
        </p:nvSpPr>
        <p:spPr>
          <a:xfrm>
            <a:off x="375050" y="1553775"/>
            <a:ext cx="3739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rgbClr val="FFFFFF"/>
                </a:highlight>
              </a:rPr>
              <a:t>In September, Walmart launched its “Walmart +” subscription service that offers same-day delivery of groceries and smaller general merchandise items.</a:t>
            </a:r>
            <a:endParaRPr sz="1100">
              <a:highlight>
                <a:srgbClr val="FFFFFF"/>
              </a:highlight>
            </a:endParaRPr>
          </a:p>
          <a:p>
            <a:pPr indent="0" lvl="0" marL="0" rtl="0" algn="l">
              <a:spcBef>
                <a:spcPts val="0"/>
              </a:spcBef>
              <a:spcAft>
                <a:spcPts val="0"/>
              </a:spcAft>
              <a:buNone/>
            </a:pPr>
            <a:r>
              <a:t/>
            </a:r>
            <a:endParaRPr sz="1100">
              <a:highlight>
                <a:srgbClr val="FFFFFF"/>
              </a:highlight>
            </a:endParaRPr>
          </a:p>
          <a:p>
            <a:pPr indent="0" lvl="0" marL="0" rtl="0" algn="l">
              <a:spcBef>
                <a:spcPts val="0"/>
              </a:spcBef>
              <a:spcAft>
                <a:spcPts val="0"/>
              </a:spcAft>
              <a:buNone/>
            </a:pPr>
            <a:r>
              <a:rPr lang="en" sz="1100">
                <a:highlight>
                  <a:srgbClr val="FFFFFF"/>
                </a:highlight>
              </a:rPr>
              <a:t>Due to the high-caution attitude of customers during the COVID-19 pandemic, we expect to see Plus membership grow at very high rates over the next six months. </a:t>
            </a:r>
            <a:endParaRPr sz="1100">
              <a:highlight>
                <a:srgbClr val="FFFFFF"/>
              </a:highlight>
            </a:endParaRPr>
          </a:p>
          <a:p>
            <a:pPr indent="0" lvl="0" marL="0" rtl="0" algn="l">
              <a:spcBef>
                <a:spcPts val="0"/>
              </a:spcBef>
              <a:spcAft>
                <a:spcPts val="0"/>
              </a:spcAft>
              <a:buNone/>
            </a:pPr>
            <a:r>
              <a:t/>
            </a:r>
            <a:endParaRPr sz="1100">
              <a:highlight>
                <a:srgbClr val="FFFFFF"/>
              </a:highlight>
            </a:endParaRPr>
          </a:p>
          <a:p>
            <a:pPr indent="0" lvl="0" marL="0" rtl="0" algn="l">
              <a:spcBef>
                <a:spcPts val="0"/>
              </a:spcBef>
              <a:spcAft>
                <a:spcPts val="0"/>
              </a:spcAft>
              <a:buNone/>
            </a:pPr>
            <a:r>
              <a:rPr lang="en" sz="1100">
                <a:highlight>
                  <a:srgbClr val="FFFFFF"/>
                </a:highlight>
              </a:rPr>
              <a:t>Walmart e-commerce sales grew exponentially in 2020 amid the coronavirus pandemic as people were dining out less and staying home more, Walmart has the opportunity to lock in loyalty of new customers that came during the pandemic, after the pandemic. </a:t>
            </a:r>
            <a:endParaRPr sz="1100">
              <a:highlight>
                <a:srgbClr val="FFFFFF"/>
              </a:highlight>
            </a:endParaRPr>
          </a:p>
          <a:p>
            <a:pPr indent="0" lvl="0" marL="0" rtl="0" algn="l">
              <a:spcBef>
                <a:spcPts val="0"/>
              </a:spcBef>
              <a:spcAft>
                <a:spcPts val="0"/>
              </a:spcAft>
              <a:buNone/>
            </a:pPr>
            <a:r>
              <a:t/>
            </a:r>
            <a:endParaRPr sz="1100">
              <a:highlight>
                <a:srgbClr val="FFFFFF"/>
              </a:highlight>
            </a:endParaRPr>
          </a:p>
          <a:p>
            <a:pPr indent="0" lvl="0" marL="0" rtl="0" algn="l">
              <a:spcBef>
                <a:spcPts val="0"/>
              </a:spcBef>
              <a:spcAft>
                <a:spcPts val="0"/>
              </a:spcAft>
              <a:buNone/>
            </a:pPr>
            <a:r>
              <a:rPr lang="en" sz="1100">
                <a:highlight>
                  <a:srgbClr val="FFFFFF"/>
                </a:highlight>
              </a:rPr>
              <a:t>The change in shopping behavior even after the pandemic is under control might contribute to Walmart consistently growing its Walmart + subscription service and online sales. </a:t>
            </a:r>
            <a:endParaRPr>
              <a:latin typeface="Roboto"/>
              <a:ea typeface="Roboto"/>
              <a:cs typeface="Roboto"/>
              <a:sym typeface="Roboto"/>
            </a:endParaRPr>
          </a:p>
        </p:txBody>
      </p:sp>
      <p:pic>
        <p:nvPicPr>
          <p:cNvPr id="245" name="Google Shape;245;p38"/>
          <p:cNvPicPr preferRelativeResize="0"/>
          <p:nvPr/>
        </p:nvPicPr>
        <p:blipFill>
          <a:blip r:embed="rId3">
            <a:alphaModFix/>
          </a:blip>
          <a:stretch>
            <a:fillRect/>
          </a:stretch>
        </p:blipFill>
        <p:spPr>
          <a:xfrm>
            <a:off x="4216225" y="1599000"/>
            <a:ext cx="4616099" cy="299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Walmart vs. Consumer Staples sector</a:t>
            </a:r>
            <a:endParaRPr/>
          </a:p>
        </p:txBody>
      </p:sp>
      <p:pic>
        <p:nvPicPr>
          <p:cNvPr id="251" name="Google Shape;251;p39"/>
          <p:cNvPicPr preferRelativeResize="0"/>
          <p:nvPr/>
        </p:nvPicPr>
        <p:blipFill>
          <a:blip r:embed="rId3">
            <a:alphaModFix/>
          </a:blip>
          <a:stretch>
            <a:fillRect/>
          </a:stretch>
        </p:blipFill>
        <p:spPr>
          <a:xfrm>
            <a:off x="454887" y="1381249"/>
            <a:ext cx="8056326" cy="2698525"/>
          </a:xfrm>
          <a:prstGeom prst="rect">
            <a:avLst/>
          </a:prstGeom>
          <a:noFill/>
          <a:ln>
            <a:noFill/>
          </a:ln>
        </p:spPr>
      </p:pic>
      <p:sp>
        <p:nvSpPr>
          <p:cNvPr id="252" name="Google Shape;252;p39"/>
          <p:cNvSpPr txBox="1"/>
          <p:nvPr/>
        </p:nvSpPr>
        <p:spPr>
          <a:xfrm>
            <a:off x="2543800" y="2816425"/>
            <a:ext cx="2663700" cy="4002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ato"/>
                <a:ea typeface="Lato"/>
                <a:cs typeface="Lato"/>
                <a:sym typeface="Lato"/>
              </a:rPr>
              <a:t>Walmart’s decision to repay property tax relief in the U.K., linked to its ASDA division, clipped earnings by 7 cents per share</a:t>
            </a:r>
            <a:endParaRPr sz="700">
              <a:latin typeface="Lato"/>
              <a:ea typeface="Lato"/>
              <a:cs typeface="Lato"/>
              <a:sym typeface="Lato"/>
            </a:endParaRPr>
          </a:p>
        </p:txBody>
      </p:sp>
      <p:sp>
        <p:nvSpPr>
          <p:cNvPr id="253" name="Google Shape;253;p39"/>
          <p:cNvSpPr txBox="1"/>
          <p:nvPr/>
        </p:nvSpPr>
        <p:spPr>
          <a:xfrm>
            <a:off x="66225" y="4080425"/>
            <a:ext cx="8445000" cy="938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595959"/>
              </a:buClr>
              <a:buSzPts val="1100"/>
              <a:buFont typeface="Lato"/>
              <a:buChar char="●"/>
            </a:pPr>
            <a:r>
              <a:rPr lang="en" sz="1100">
                <a:solidFill>
                  <a:srgbClr val="595959"/>
                </a:solidFill>
                <a:latin typeface="Lato"/>
                <a:ea typeface="Lato"/>
                <a:cs typeface="Lato"/>
                <a:sym typeface="Lato"/>
              </a:rPr>
              <a:t>Walmart Inc. reported fourth-quarter earnings that fell short of expectation </a:t>
            </a:r>
            <a:r>
              <a:rPr lang="en" sz="1000">
                <a:solidFill>
                  <a:srgbClr val="595959"/>
                </a:solidFill>
                <a:latin typeface="Lato"/>
                <a:ea typeface="Lato"/>
                <a:cs typeface="Lato"/>
                <a:sym typeface="Lato"/>
              </a:rPr>
              <a:t>(Adj. EPS of $1.39 missed analysts’ estimate of $1.51)</a:t>
            </a:r>
            <a:endParaRPr sz="1000">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en" sz="1100">
                <a:solidFill>
                  <a:srgbClr val="595959"/>
                </a:solidFill>
                <a:latin typeface="Lato"/>
                <a:ea typeface="Lato"/>
                <a:cs typeface="Lato"/>
                <a:sym typeface="Lato"/>
              </a:rPr>
              <a:t>COVID-related costs</a:t>
            </a:r>
            <a:endParaRPr sz="1100">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en" sz="1100">
                <a:solidFill>
                  <a:srgbClr val="595959"/>
                </a:solidFill>
                <a:latin typeface="Lato"/>
                <a:ea typeface="Lato"/>
                <a:cs typeface="Lato"/>
                <a:sym typeface="Lato"/>
              </a:rPr>
              <a:t>Ongoing investments in e-commerce</a:t>
            </a:r>
            <a:endParaRPr sz="1100">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en" sz="1100">
                <a:solidFill>
                  <a:srgbClr val="595959"/>
                </a:solidFill>
                <a:latin typeface="Lato"/>
                <a:ea typeface="Lato"/>
                <a:cs typeface="Lato"/>
                <a:sym typeface="Lato"/>
              </a:rPr>
              <a:t>Guidance for sales growth to be moderate</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Lesson Learned &amp; Outlook for future</a:t>
            </a:r>
            <a:endParaRPr/>
          </a:p>
        </p:txBody>
      </p:sp>
      <p:sp>
        <p:nvSpPr>
          <p:cNvPr id="259" name="Google Shape;259;p40"/>
          <p:cNvSpPr txBox="1"/>
          <p:nvPr/>
        </p:nvSpPr>
        <p:spPr>
          <a:xfrm>
            <a:off x="729450" y="2078875"/>
            <a:ext cx="7688700" cy="22611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 sz="1300">
                <a:solidFill>
                  <a:schemeClr val="dk1"/>
                </a:solidFill>
                <a:latin typeface="Lato"/>
                <a:ea typeface="Lato"/>
                <a:cs typeface="Lato"/>
                <a:sym typeface="Lato"/>
              </a:rPr>
              <a:t>Lesson learned</a:t>
            </a:r>
            <a:endParaRPr b="1" sz="13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b="1" sz="1300">
              <a:solidFill>
                <a:schemeClr val="dk1"/>
              </a:solidFill>
              <a:latin typeface="Lato"/>
              <a:ea typeface="Lato"/>
              <a:cs typeface="Lato"/>
              <a:sym typeface="Lato"/>
            </a:endParaRPr>
          </a:p>
          <a:p>
            <a:pPr indent="0" lvl="0" marL="0" rtl="0" algn="l">
              <a:lnSpc>
                <a:spcPct val="115000"/>
              </a:lnSpc>
              <a:spcBef>
                <a:spcPts val="0"/>
              </a:spcBef>
              <a:spcAft>
                <a:spcPts val="0"/>
              </a:spcAft>
              <a:buNone/>
            </a:pPr>
            <a:r>
              <a:rPr i="1" lang="en" sz="1300">
                <a:solidFill>
                  <a:srgbClr val="595959"/>
                </a:solidFill>
                <a:latin typeface="Lato"/>
                <a:ea typeface="Lato"/>
                <a:cs typeface="Lato"/>
                <a:sym typeface="Lato"/>
              </a:rPr>
              <a:t>“In the short term the market is a </a:t>
            </a:r>
            <a:r>
              <a:rPr b="1" i="1" lang="en" sz="1300">
                <a:solidFill>
                  <a:srgbClr val="595959"/>
                </a:solidFill>
                <a:latin typeface="Lato"/>
                <a:ea typeface="Lato"/>
                <a:cs typeface="Lato"/>
                <a:sym typeface="Lato"/>
              </a:rPr>
              <a:t>voting machine</a:t>
            </a:r>
            <a:r>
              <a:rPr i="1" lang="en" sz="1300">
                <a:solidFill>
                  <a:srgbClr val="595959"/>
                </a:solidFill>
                <a:latin typeface="Lato"/>
                <a:ea typeface="Lato"/>
                <a:cs typeface="Lato"/>
                <a:sym typeface="Lato"/>
              </a:rPr>
              <a:t>, but in the long run the market is a </a:t>
            </a:r>
            <a:r>
              <a:rPr b="1" i="1" lang="en" sz="1300">
                <a:solidFill>
                  <a:srgbClr val="595959"/>
                </a:solidFill>
                <a:latin typeface="Lato"/>
                <a:ea typeface="Lato"/>
                <a:cs typeface="Lato"/>
                <a:sym typeface="Lato"/>
              </a:rPr>
              <a:t>weighing machine</a:t>
            </a:r>
            <a:r>
              <a:rPr i="1" lang="en" sz="1300">
                <a:solidFill>
                  <a:srgbClr val="595959"/>
                </a:solidFill>
                <a:latin typeface="Lato"/>
                <a:ea typeface="Lato"/>
                <a:cs typeface="Lato"/>
                <a:sym typeface="Lato"/>
              </a:rPr>
              <a:t>” </a:t>
            </a:r>
            <a:endParaRPr i="1" sz="1300">
              <a:solidFill>
                <a:srgbClr val="595959"/>
              </a:solidFill>
              <a:latin typeface="Lato"/>
              <a:ea typeface="Lato"/>
              <a:cs typeface="Lato"/>
              <a:sym typeface="Lato"/>
            </a:endParaRPr>
          </a:p>
          <a:p>
            <a:pPr indent="0" lvl="0" marL="0" rtl="0" algn="l">
              <a:lnSpc>
                <a:spcPct val="115000"/>
              </a:lnSpc>
              <a:spcBef>
                <a:spcPts val="0"/>
              </a:spcBef>
              <a:spcAft>
                <a:spcPts val="0"/>
              </a:spcAft>
              <a:buNone/>
            </a:pPr>
            <a:r>
              <a:rPr i="1" lang="en" sz="1300">
                <a:solidFill>
                  <a:srgbClr val="595959"/>
                </a:solidFill>
                <a:latin typeface="Lato"/>
                <a:ea typeface="Lato"/>
                <a:cs typeface="Lato"/>
                <a:sym typeface="Lato"/>
              </a:rPr>
              <a:t>~ Benjamin Graham</a:t>
            </a:r>
            <a:endParaRPr i="1" sz="1300">
              <a:solidFill>
                <a:srgbClr val="595959"/>
              </a:solidFill>
              <a:latin typeface="Lato"/>
              <a:ea typeface="Lato"/>
              <a:cs typeface="Lato"/>
              <a:sym typeface="Lato"/>
            </a:endParaRPr>
          </a:p>
          <a:p>
            <a:pPr indent="-311150" lvl="0"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It is impossible to predict those wildcard events</a:t>
            </a:r>
            <a:endParaRPr sz="1300">
              <a:solidFill>
                <a:srgbClr val="595959"/>
              </a:solidFill>
              <a:latin typeface="Lato"/>
              <a:ea typeface="Lato"/>
              <a:cs typeface="Lato"/>
              <a:sym typeface="Lato"/>
            </a:endParaRPr>
          </a:p>
          <a:p>
            <a:pPr indent="-311150" lvl="0"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If you want returns different than the market you have to think different</a:t>
            </a:r>
            <a:endParaRPr sz="1300">
              <a:solidFill>
                <a:srgbClr val="595959"/>
              </a:solidFill>
              <a:latin typeface="Lato"/>
              <a:ea typeface="Lato"/>
              <a:cs typeface="Lato"/>
              <a:sym typeface="Lato"/>
            </a:endParaRPr>
          </a:p>
          <a:p>
            <a:pPr indent="-311150" lvl="0"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You can be </a:t>
            </a:r>
            <a:r>
              <a:rPr b="1" lang="en" sz="1300">
                <a:solidFill>
                  <a:srgbClr val="595959"/>
                </a:solidFill>
                <a:latin typeface="Lato"/>
                <a:ea typeface="Lato"/>
                <a:cs typeface="Lato"/>
                <a:sym typeface="Lato"/>
              </a:rPr>
              <a:t>right</a:t>
            </a:r>
            <a:r>
              <a:rPr lang="en" sz="1300">
                <a:solidFill>
                  <a:srgbClr val="595959"/>
                </a:solidFill>
                <a:latin typeface="Lato"/>
                <a:ea typeface="Lato"/>
                <a:cs typeface="Lato"/>
                <a:sym typeface="Lato"/>
              </a:rPr>
              <a:t> for the </a:t>
            </a:r>
            <a:r>
              <a:rPr b="1" lang="en" sz="1300">
                <a:solidFill>
                  <a:srgbClr val="595959"/>
                </a:solidFill>
                <a:latin typeface="Lato"/>
                <a:ea typeface="Lato"/>
                <a:cs typeface="Lato"/>
                <a:sym typeface="Lato"/>
              </a:rPr>
              <a:t>wrong </a:t>
            </a:r>
            <a:r>
              <a:rPr lang="en" sz="1300">
                <a:solidFill>
                  <a:srgbClr val="595959"/>
                </a:solidFill>
                <a:latin typeface="Lato"/>
                <a:ea typeface="Lato"/>
                <a:cs typeface="Lato"/>
                <a:sym typeface="Lato"/>
              </a:rPr>
              <a:t>reasons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b="1" lang="en" sz="1300">
                <a:solidFill>
                  <a:schemeClr val="dk1"/>
                </a:solidFill>
                <a:latin typeface="Lato"/>
                <a:ea typeface="Lato"/>
                <a:cs typeface="Lato"/>
                <a:sym typeface="Lato"/>
              </a:rPr>
              <a:t>Outlook for future:</a:t>
            </a:r>
            <a:endParaRPr b="1" sz="1300">
              <a:solidFill>
                <a:schemeClr val="dk1"/>
              </a:solidFill>
              <a:latin typeface="Lato"/>
              <a:ea typeface="Lato"/>
              <a:cs typeface="Lato"/>
              <a:sym typeface="Lato"/>
            </a:endParaRPr>
          </a:p>
          <a:p>
            <a:pPr indent="-311150" lvl="0" marL="914400" rtl="0" algn="l">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We have already closed out this position on Apr. 6 </a:t>
            </a:r>
            <a:endParaRPr sz="1300">
              <a:solidFill>
                <a:srgbClr val="595959"/>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Communications &amp; Industrials Review</a:t>
            </a:r>
            <a:endParaRPr/>
          </a:p>
        </p:txBody>
      </p:sp>
      <p:sp>
        <p:nvSpPr>
          <p:cNvPr id="265" name="Google Shape;265;p41"/>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2020/2021</a:t>
            </a:r>
            <a:endParaRPr/>
          </a:p>
        </p:txBody>
      </p:sp>
      <p:pic>
        <p:nvPicPr>
          <p:cNvPr id="266" name="Google Shape;266;p41"/>
          <p:cNvPicPr preferRelativeResize="0"/>
          <p:nvPr/>
        </p:nvPicPr>
        <p:blipFill>
          <a:blip r:embed="rId3">
            <a:alphaModFix/>
          </a:blip>
          <a:stretch>
            <a:fillRect/>
          </a:stretch>
        </p:blipFill>
        <p:spPr>
          <a:xfrm>
            <a:off x="6300275" y="2392275"/>
            <a:ext cx="2509599" cy="2548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Performance</a:t>
            </a:r>
            <a:endParaRPr/>
          </a:p>
        </p:txBody>
      </p:sp>
      <p:pic>
        <p:nvPicPr>
          <p:cNvPr id="272" name="Google Shape;272;p42"/>
          <p:cNvPicPr preferRelativeResize="0"/>
          <p:nvPr/>
        </p:nvPicPr>
        <p:blipFill>
          <a:blip r:embed="rId3">
            <a:alphaModFix/>
          </a:blip>
          <a:stretch>
            <a:fillRect/>
          </a:stretch>
        </p:blipFill>
        <p:spPr>
          <a:xfrm>
            <a:off x="1552575" y="1377500"/>
            <a:ext cx="6038850" cy="3686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 Structure</a:t>
            </a:r>
            <a:endParaRPr/>
          </a:p>
        </p:txBody>
      </p:sp>
      <p:sp>
        <p:nvSpPr>
          <p:cNvPr id="86" name="Google Shape;86;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Fundamentally: run like a real buy-side shop</a:t>
            </a:r>
            <a:endParaRPr/>
          </a:p>
          <a:p>
            <a:pPr indent="-311150" lvl="0" marL="457200" rtl="0" algn="l">
              <a:spcBef>
                <a:spcPts val="1200"/>
              </a:spcBef>
              <a:spcAft>
                <a:spcPts val="0"/>
              </a:spcAft>
              <a:buSzPts val="1300"/>
              <a:buChar char="●"/>
            </a:pPr>
            <a:r>
              <a:rPr lang="en"/>
              <a:t>Teams of Equity analysts</a:t>
            </a:r>
            <a:endParaRPr/>
          </a:p>
          <a:p>
            <a:pPr indent="-298450" lvl="1" marL="914400" rtl="0" algn="l">
              <a:spcBef>
                <a:spcPts val="0"/>
              </a:spcBef>
              <a:spcAft>
                <a:spcPts val="0"/>
              </a:spcAft>
              <a:buSzPts val="1100"/>
              <a:buChar char="○"/>
            </a:pPr>
            <a:r>
              <a:rPr lang="en"/>
              <a:t>5 Teams: covering 2 sectors each</a:t>
            </a:r>
            <a:endParaRPr/>
          </a:p>
          <a:p>
            <a:pPr indent="-298450" lvl="1" marL="914400" rtl="0" algn="l">
              <a:spcBef>
                <a:spcPts val="0"/>
              </a:spcBef>
              <a:spcAft>
                <a:spcPts val="0"/>
              </a:spcAft>
              <a:buSzPts val="1100"/>
              <a:buChar char="○"/>
            </a:pPr>
            <a:r>
              <a:rPr lang="en"/>
              <a:t>1 Quant Team</a:t>
            </a:r>
            <a:endParaRPr/>
          </a:p>
          <a:p>
            <a:pPr indent="-311150" lvl="0" marL="457200" rtl="0" algn="l">
              <a:spcBef>
                <a:spcPts val="0"/>
              </a:spcBef>
              <a:spcAft>
                <a:spcPts val="0"/>
              </a:spcAft>
              <a:buSzPts val="1300"/>
              <a:buChar char="●"/>
            </a:pPr>
            <a:r>
              <a:rPr lang="en"/>
              <a:t>Investment Pitches</a:t>
            </a:r>
            <a:endParaRPr/>
          </a:p>
          <a:p>
            <a:pPr indent="-298450" lvl="1" marL="914400" rtl="0" algn="l">
              <a:spcBef>
                <a:spcPts val="0"/>
              </a:spcBef>
              <a:spcAft>
                <a:spcPts val="0"/>
              </a:spcAft>
              <a:buSzPts val="1100"/>
              <a:buChar char="○"/>
            </a:pPr>
            <a:r>
              <a:rPr lang="en"/>
              <a:t>Open debate testing assumption and conclusion</a:t>
            </a:r>
            <a:endParaRPr/>
          </a:p>
          <a:p>
            <a:pPr indent="-298450" lvl="1" marL="914400" rtl="0" algn="l">
              <a:spcBef>
                <a:spcPts val="0"/>
              </a:spcBef>
              <a:spcAft>
                <a:spcPts val="0"/>
              </a:spcAft>
              <a:buSzPts val="1100"/>
              <a:buChar char="○"/>
            </a:pPr>
            <a:r>
              <a:rPr lang="en"/>
              <a:t>Vote on appropriate portfolio actions</a:t>
            </a:r>
            <a:endParaRPr/>
          </a:p>
          <a:p>
            <a:pPr indent="-311150" lvl="0" marL="457200" rtl="0" algn="l">
              <a:spcBef>
                <a:spcPts val="0"/>
              </a:spcBef>
              <a:spcAft>
                <a:spcPts val="0"/>
              </a:spcAft>
              <a:buSzPts val="1300"/>
              <a:buChar char="●"/>
            </a:pPr>
            <a:r>
              <a:rPr lang="en"/>
              <a:t>Workshops &amp; Guest Speakers</a:t>
            </a:r>
            <a:endParaRPr/>
          </a:p>
        </p:txBody>
      </p:sp>
      <p:pic>
        <p:nvPicPr>
          <p:cNvPr descr="Related image" id="87" name="Google Shape;87;p16"/>
          <p:cNvPicPr preferRelativeResize="0"/>
          <p:nvPr/>
        </p:nvPicPr>
        <p:blipFill rotWithShape="1">
          <a:blip r:embed="rId3">
            <a:alphaModFix/>
          </a:blip>
          <a:srcRect b="0" l="0" r="0" t="0"/>
          <a:stretch/>
        </p:blipFill>
        <p:spPr>
          <a:xfrm>
            <a:off x="5289216" y="2687725"/>
            <a:ext cx="2877318" cy="1911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Verizon (VZ)</a:t>
            </a:r>
            <a:endParaRPr/>
          </a:p>
        </p:txBody>
      </p:sp>
      <p:sp>
        <p:nvSpPr>
          <p:cNvPr id="278" name="Google Shape;278;p4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Thesis:</a:t>
            </a:r>
            <a:endParaRPr b="1" sz="1800"/>
          </a:p>
          <a:p>
            <a:pPr indent="-311150" lvl="0" marL="457200" rtl="0" algn="l">
              <a:spcBef>
                <a:spcPts val="1200"/>
              </a:spcBef>
              <a:spcAft>
                <a:spcPts val="0"/>
              </a:spcAft>
              <a:buClr>
                <a:srgbClr val="000000"/>
              </a:buClr>
              <a:buSzPts val="1300"/>
              <a:buFont typeface="Arial"/>
              <a:buAutoNum type="arabicParenR"/>
            </a:pPr>
            <a:r>
              <a:rPr lang="en">
                <a:solidFill>
                  <a:srgbClr val="000000"/>
                </a:solidFill>
                <a:latin typeface="Arial"/>
                <a:ea typeface="Arial"/>
                <a:cs typeface="Arial"/>
                <a:sym typeface="Arial"/>
              </a:rPr>
              <a:t>Based on our research, we believe that the market is overemphasizing the threat from the new T-Mobile, which recently merged with Sprint and has taken an early lead in the 5G race. </a:t>
            </a:r>
            <a:endParaRPr>
              <a:solidFill>
                <a:srgbClr val="000000"/>
              </a:solidFill>
              <a:latin typeface="Arial"/>
              <a:ea typeface="Arial"/>
              <a:cs typeface="Arial"/>
              <a:sym typeface="Arial"/>
            </a:endParaRPr>
          </a:p>
          <a:p>
            <a:pPr indent="0" lvl="0" marL="457200" rtl="0" algn="l">
              <a:spcBef>
                <a:spcPts val="0"/>
              </a:spcBef>
              <a:spcAft>
                <a:spcPts val="0"/>
              </a:spcAft>
              <a:buNone/>
            </a:pPr>
            <a:r>
              <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AutoNum type="arabicParenR"/>
            </a:pPr>
            <a:r>
              <a:rPr lang="en">
                <a:solidFill>
                  <a:srgbClr val="000000"/>
                </a:solidFill>
                <a:latin typeface="Arial"/>
                <a:ea typeface="Arial"/>
                <a:cs typeface="Arial"/>
                <a:sym typeface="Arial"/>
              </a:rPr>
              <a:t>While T-Mobile currently boasts the most extensive 5G coverage due to its large mid-band spectrum holdings, Verizon is well-positioned to provide superior 5G service by the end of 2021 due to its larger high-band spectrum holdings and mid-band spectrum licenses recently acquired in the latest FCC auction. </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is 5G and Why Does it Matter?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5"/>
          <p:cNvPicPr preferRelativeResize="0"/>
          <p:nvPr/>
        </p:nvPicPr>
        <p:blipFill>
          <a:blip r:embed="rId3">
            <a:alphaModFix/>
          </a:blip>
          <a:stretch>
            <a:fillRect/>
          </a:stretch>
        </p:blipFill>
        <p:spPr>
          <a:xfrm>
            <a:off x="0" y="-425850"/>
            <a:ext cx="9144002" cy="4375325"/>
          </a:xfrm>
          <a:prstGeom prst="rect">
            <a:avLst/>
          </a:prstGeom>
          <a:noFill/>
          <a:ln>
            <a:noFill/>
          </a:ln>
        </p:spPr>
      </p:pic>
      <p:sp>
        <p:nvSpPr>
          <p:cNvPr id="289" name="Google Shape;289;p45"/>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The Evolution of Mobile Communications from 1G to 5G</a:t>
            </a:r>
            <a:endParaRPr sz="2100"/>
          </a:p>
        </p:txBody>
      </p:sp>
      <p:sp>
        <p:nvSpPr>
          <p:cNvPr id="290" name="Google Shape;290;p45"/>
          <p:cNvSpPr/>
          <p:nvPr/>
        </p:nvSpPr>
        <p:spPr>
          <a:xfrm>
            <a:off x="1093825" y="-133575"/>
            <a:ext cx="6713400" cy="62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 All 5G Created Equal</a:t>
            </a:r>
            <a:endParaRPr/>
          </a:p>
        </p:txBody>
      </p:sp>
      <p:pic>
        <p:nvPicPr>
          <p:cNvPr id="296" name="Google Shape;296;p46"/>
          <p:cNvPicPr preferRelativeResize="0"/>
          <p:nvPr/>
        </p:nvPicPr>
        <p:blipFill>
          <a:blip r:embed="rId3">
            <a:alphaModFix/>
          </a:blip>
          <a:stretch>
            <a:fillRect/>
          </a:stretch>
        </p:blipFill>
        <p:spPr>
          <a:xfrm>
            <a:off x="1467043" y="1376275"/>
            <a:ext cx="6209925" cy="3554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idx="4294967295" type="title"/>
          </p:nvPr>
        </p:nvSpPr>
        <p:spPr>
          <a:xfrm>
            <a:off x="311700" y="166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5G Race</a:t>
            </a:r>
            <a:endParaRPr/>
          </a:p>
        </p:txBody>
      </p:sp>
      <p:pic>
        <p:nvPicPr>
          <p:cNvPr id="302" name="Google Shape;302;p47"/>
          <p:cNvPicPr preferRelativeResize="0"/>
          <p:nvPr/>
        </p:nvPicPr>
        <p:blipFill>
          <a:blip r:embed="rId3">
            <a:alphaModFix/>
          </a:blip>
          <a:stretch>
            <a:fillRect/>
          </a:stretch>
        </p:blipFill>
        <p:spPr>
          <a:xfrm>
            <a:off x="394025" y="860525"/>
            <a:ext cx="3443700" cy="3156725"/>
          </a:xfrm>
          <a:prstGeom prst="rect">
            <a:avLst/>
          </a:prstGeom>
          <a:noFill/>
          <a:ln cap="flat" cmpd="sng" w="9525">
            <a:solidFill>
              <a:srgbClr val="B7B7B7"/>
            </a:solidFill>
            <a:prstDash val="solid"/>
            <a:round/>
            <a:headEnd len="sm" w="sm" type="none"/>
            <a:tailEnd len="sm" w="sm" type="none"/>
          </a:ln>
        </p:spPr>
      </p:pic>
      <p:pic>
        <p:nvPicPr>
          <p:cNvPr id="303" name="Google Shape;303;p47"/>
          <p:cNvPicPr preferRelativeResize="0"/>
          <p:nvPr/>
        </p:nvPicPr>
        <p:blipFill>
          <a:blip r:embed="rId4">
            <a:alphaModFix/>
          </a:blip>
          <a:stretch>
            <a:fillRect/>
          </a:stretch>
        </p:blipFill>
        <p:spPr>
          <a:xfrm>
            <a:off x="4663475" y="819825"/>
            <a:ext cx="4328126" cy="3238125"/>
          </a:xfrm>
          <a:prstGeom prst="rect">
            <a:avLst/>
          </a:prstGeom>
          <a:noFill/>
          <a:ln>
            <a:noFill/>
          </a:ln>
        </p:spPr>
      </p:pic>
      <p:sp>
        <p:nvSpPr>
          <p:cNvPr id="304" name="Google Shape;304;p47"/>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T-Mobile Has Lead with Key 5G Spectrums while Verizon Leads in MM Wave Spectrum</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8"/>
          <p:cNvSpPr txBox="1"/>
          <p:nvPr>
            <p:ph idx="4294967295" type="title"/>
          </p:nvPr>
        </p:nvSpPr>
        <p:spPr>
          <a:xfrm>
            <a:off x="311725" y="2504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is 5G Important?</a:t>
            </a:r>
            <a:endParaRPr/>
          </a:p>
        </p:txBody>
      </p:sp>
      <p:pic>
        <p:nvPicPr>
          <p:cNvPr id="310" name="Google Shape;310;p48"/>
          <p:cNvPicPr preferRelativeResize="0"/>
          <p:nvPr/>
        </p:nvPicPr>
        <p:blipFill>
          <a:blip r:embed="rId3">
            <a:alphaModFix/>
          </a:blip>
          <a:stretch>
            <a:fillRect/>
          </a:stretch>
        </p:blipFill>
        <p:spPr>
          <a:xfrm>
            <a:off x="1569899" y="930138"/>
            <a:ext cx="6004200" cy="3283225"/>
          </a:xfrm>
          <a:prstGeom prst="rect">
            <a:avLst/>
          </a:prstGeom>
          <a:noFill/>
          <a:ln>
            <a:noFill/>
          </a:ln>
        </p:spPr>
      </p:pic>
      <p:sp>
        <p:nvSpPr>
          <p:cNvPr id="311" name="Google Shape;311;p48"/>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5G Mobile Subscribers Expected to Have CAGR of Over 75% During the Next 4 Years</a:t>
            </a:r>
            <a:endParaRPr sz="1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9"/>
          <p:cNvPicPr preferRelativeResize="0"/>
          <p:nvPr/>
        </p:nvPicPr>
        <p:blipFill>
          <a:blip r:embed="rId3">
            <a:alphaModFix/>
          </a:blip>
          <a:stretch>
            <a:fillRect/>
          </a:stretch>
        </p:blipFill>
        <p:spPr>
          <a:xfrm>
            <a:off x="1600200" y="1296325"/>
            <a:ext cx="5943600" cy="3686175"/>
          </a:xfrm>
          <a:prstGeom prst="rect">
            <a:avLst/>
          </a:prstGeom>
          <a:noFill/>
          <a:ln>
            <a:noFill/>
          </a:ln>
        </p:spPr>
      </p:pic>
      <p:sp>
        <p:nvSpPr>
          <p:cNvPr id="317" name="Google Shape;317;p49"/>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Verizon Taking Significant Steps to Catch T-Mobile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idx="4294967295"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Valuation</a:t>
            </a:r>
            <a:endParaRPr/>
          </a:p>
        </p:txBody>
      </p:sp>
      <p:pic>
        <p:nvPicPr>
          <p:cNvPr id="323" name="Google Shape;323;p50"/>
          <p:cNvPicPr preferRelativeResize="0"/>
          <p:nvPr/>
        </p:nvPicPr>
        <p:blipFill>
          <a:blip r:embed="rId3">
            <a:alphaModFix/>
          </a:blip>
          <a:stretch>
            <a:fillRect/>
          </a:stretch>
        </p:blipFill>
        <p:spPr>
          <a:xfrm>
            <a:off x="523038" y="1819750"/>
            <a:ext cx="8097926" cy="2647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txBox="1"/>
          <p:nvPr>
            <p:ph idx="4294967295"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Valuation</a:t>
            </a:r>
            <a:endParaRPr/>
          </a:p>
        </p:txBody>
      </p:sp>
      <p:pic>
        <p:nvPicPr>
          <p:cNvPr id="329" name="Google Shape;329;p51"/>
          <p:cNvPicPr preferRelativeResize="0"/>
          <p:nvPr/>
        </p:nvPicPr>
        <p:blipFill>
          <a:blip r:embed="rId3">
            <a:alphaModFix/>
          </a:blip>
          <a:stretch>
            <a:fillRect/>
          </a:stretch>
        </p:blipFill>
        <p:spPr>
          <a:xfrm>
            <a:off x="2312903" y="1026850"/>
            <a:ext cx="3816450" cy="3676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Verizon (VZ)</a:t>
            </a:r>
            <a:endParaRPr/>
          </a:p>
        </p:txBody>
      </p:sp>
      <p:sp>
        <p:nvSpPr>
          <p:cNvPr id="335" name="Google Shape;335;p5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Outlook for Future:</a:t>
            </a:r>
            <a:endParaRPr sz="1600"/>
          </a:p>
          <a:p>
            <a:pPr indent="0" lvl="0" marL="0" rtl="0" algn="l">
              <a:spcBef>
                <a:spcPts val="1200"/>
              </a:spcBef>
              <a:spcAft>
                <a:spcPts val="0"/>
              </a:spcAft>
              <a:buNone/>
            </a:pPr>
            <a:r>
              <a:rPr lang="en" sz="1400">
                <a:solidFill>
                  <a:srgbClr val="000000"/>
                </a:solidFill>
                <a:latin typeface="Arial"/>
                <a:ea typeface="Arial"/>
                <a:cs typeface="Arial"/>
                <a:sym typeface="Arial"/>
              </a:rPr>
              <a:t>Verizon will continue to provide superior-quality wireless service in the future, which will protect its dominant market share and justify its superior margins moving forward.</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None/>
            </a:pPr>
            <a:r>
              <a:rPr lang="en"/>
              <a:t>Successes</a:t>
            </a:r>
            <a:r>
              <a:rPr lang="en"/>
              <a:t>							Failures</a:t>
            </a:r>
            <a:endParaRPr/>
          </a:p>
        </p:txBody>
      </p:sp>
      <p:sp>
        <p:nvSpPr>
          <p:cNvPr id="93" name="Google Shape;93;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Team-oriented approach to sector coverage</a:t>
            </a:r>
            <a:endParaRPr/>
          </a:p>
          <a:p>
            <a:pPr indent="-311150" lvl="0" marL="457200" rtl="0" algn="l">
              <a:spcBef>
                <a:spcPts val="0"/>
              </a:spcBef>
              <a:spcAft>
                <a:spcPts val="0"/>
              </a:spcAft>
              <a:buSzPts val="1300"/>
              <a:buChar char="●"/>
            </a:pPr>
            <a:r>
              <a:rPr lang="en"/>
              <a:t>Industry knowledge created through development of primers</a:t>
            </a:r>
            <a:endParaRPr/>
          </a:p>
          <a:p>
            <a:pPr indent="-311150" lvl="0" marL="457200" rtl="0" algn="l">
              <a:spcBef>
                <a:spcPts val="0"/>
              </a:spcBef>
              <a:spcAft>
                <a:spcPts val="0"/>
              </a:spcAft>
              <a:buSzPts val="1300"/>
              <a:buChar char="●"/>
            </a:pPr>
            <a:r>
              <a:rPr lang="en"/>
              <a:t>Creation of investment thesis with clear signposts backed by fundamental analysis</a:t>
            </a:r>
            <a:endParaRPr/>
          </a:p>
          <a:p>
            <a:pPr indent="-311150" lvl="0" marL="457200" rtl="0" algn="l">
              <a:spcBef>
                <a:spcPts val="0"/>
              </a:spcBef>
              <a:spcAft>
                <a:spcPts val="0"/>
              </a:spcAft>
              <a:buSzPts val="1300"/>
              <a:buChar char="●"/>
            </a:pPr>
            <a:r>
              <a:rPr lang="en"/>
              <a:t>Quant team</a:t>
            </a:r>
            <a:endParaRPr/>
          </a:p>
          <a:p>
            <a:pPr indent="-311150" lvl="0" marL="457200" rtl="0" algn="l">
              <a:spcBef>
                <a:spcPts val="0"/>
              </a:spcBef>
              <a:spcAft>
                <a:spcPts val="0"/>
              </a:spcAft>
              <a:buSzPts val="1300"/>
              <a:buChar char="●"/>
            </a:pPr>
            <a:r>
              <a:rPr lang="en"/>
              <a:t>Stock pitch competition participation (6 teams of 4)</a:t>
            </a:r>
            <a:endParaRPr/>
          </a:p>
        </p:txBody>
      </p:sp>
      <p:sp>
        <p:nvSpPr>
          <p:cNvPr id="94" name="Google Shape;94;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Inefficiency of group decision-making (Zoom friction, limited time for discussion)</a:t>
            </a:r>
            <a:endParaRPr/>
          </a:p>
          <a:p>
            <a:pPr indent="-311150" lvl="0" marL="457200" rtl="0" algn="l">
              <a:spcBef>
                <a:spcPts val="0"/>
              </a:spcBef>
              <a:spcAft>
                <a:spcPts val="0"/>
              </a:spcAft>
              <a:buSzPts val="1300"/>
              <a:buChar char="●"/>
            </a:pPr>
            <a:r>
              <a:rPr lang="en"/>
              <a:t>Trouble getting trades completed quickly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5 - Energy &amp; Materials</a:t>
            </a:r>
            <a:endParaRPr/>
          </a:p>
        </p:txBody>
      </p:sp>
      <p:pic>
        <p:nvPicPr>
          <p:cNvPr id="341" name="Google Shape;341;p53"/>
          <p:cNvPicPr preferRelativeResize="0"/>
          <p:nvPr/>
        </p:nvPicPr>
        <p:blipFill>
          <a:blip r:embed="rId3">
            <a:alphaModFix/>
          </a:blip>
          <a:stretch>
            <a:fillRect/>
          </a:stretch>
        </p:blipFill>
        <p:spPr>
          <a:xfrm>
            <a:off x="6300275" y="2392275"/>
            <a:ext cx="2509599" cy="2548675"/>
          </a:xfrm>
          <a:prstGeom prst="rect">
            <a:avLst/>
          </a:prstGeom>
          <a:noFill/>
          <a:ln>
            <a:noFill/>
          </a:ln>
        </p:spPr>
      </p:pic>
      <p:sp>
        <p:nvSpPr>
          <p:cNvPr id="342" name="Google Shape;342;p53"/>
          <p:cNvSpPr txBox="1"/>
          <p:nvPr/>
        </p:nvSpPr>
        <p:spPr>
          <a:xfrm>
            <a:off x="311700" y="1924850"/>
            <a:ext cx="596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Lato"/>
                <a:ea typeface="Lato"/>
                <a:cs typeface="Lato"/>
                <a:sym typeface="Lato"/>
              </a:rPr>
              <a:t>Isaac Artinger, Joseph Lunt, Kimberly Tarnasky</a:t>
            </a:r>
            <a:endParaRPr sz="18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Performance Overview - Cabot Oil / First Solar</a:t>
            </a:r>
            <a:r>
              <a:rPr lang="en"/>
              <a:t> </a:t>
            </a:r>
            <a:endParaRPr/>
          </a:p>
        </p:txBody>
      </p:sp>
      <p:sp>
        <p:nvSpPr>
          <p:cNvPr id="348" name="Google Shape;348;p54"/>
          <p:cNvSpPr txBox="1"/>
          <p:nvPr/>
        </p:nvSpPr>
        <p:spPr>
          <a:xfrm>
            <a:off x="0" y="1243950"/>
            <a:ext cx="8581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pic>
        <p:nvPicPr>
          <p:cNvPr id="349" name="Google Shape;349;p54"/>
          <p:cNvPicPr preferRelativeResize="0"/>
          <p:nvPr/>
        </p:nvPicPr>
        <p:blipFill>
          <a:blip r:embed="rId3">
            <a:alphaModFix/>
          </a:blip>
          <a:stretch>
            <a:fillRect/>
          </a:stretch>
        </p:blipFill>
        <p:spPr>
          <a:xfrm>
            <a:off x="2211613" y="1486600"/>
            <a:ext cx="4720835" cy="3194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Thesis Review</a:t>
            </a:r>
            <a:endParaRPr/>
          </a:p>
        </p:txBody>
      </p:sp>
      <p:sp>
        <p:nvSpPr>
          <p:cNvPr id="355" name="Google Shape;355;p55"/>
          <p:cNvSpPr txBox="1"/>
          <p:nvPr/>
        </p:nvSpPr>
        <p:spPr>
          <a:xfrm>
            <a:off x="113425" y="1523400"/>
            <a:ext cx="89172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First Solar is undervalued due to government support, superior technology, and market overreaction to recent news.</a:t>
            </a:r>
            <a:endParaRPr sz="1800">
              <a:latin typeface="Lato"/>
              <a:ea typeface="Lato"/>
              <a:cs typeface="Lato"/>
              <a:sym typeface="Lato"/>
            </a:endParaRPr>
          </a:p>
          <a:p>
            <a:pPr indent="-342900" lvl="1" marL="9144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First Solar will benefit from increasing government support from blue sweep that their international competitors will not be receiving.</a:t>
            </a:r>
            <a:endParaRPr sz="1800">
              <a:latin typeface="Lato"/>
              <a:ea typeface="Lato"/>
              <a:cs typeface="Lato"/>
              <a:sym typeface="Lato"/>
            </a:endParaRPr>
          </a:p>
          <a:p>
            <a:pPr indent="-342900" lvl="1" marL="9144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First Solar has superior technology that they are able to make more efficiently</a:t>
            </a:r>
            <a:endParaRPr sz="1800">
              <a:latin typeface="Lato"/>
              <a:ea typeface="Lato"/>
              <a:cs typeface="Lato"/>
              <a:sym typeface="Lato"/>
            </a:endParaRPr>
          </a:p>
          <a:p>
            <a:pPr indent="-342900" lvl="1" marL="9144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The market’s outlook for First Solar is less optimistic than for their competitors because of missed earning and delay in sale of large project.</a:t>
            </a:r>
            <a:endParaRPr sz="18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Thesis Point #1 </a:t>
            </a:r>
            <a:endParaRPr/>
          </a:p>
        </p:txBody>
      </p:sp>
      <p:sp>
        <p:nvSpPr>
          <p:cNvPr id="361" name="Google Shape;361;p56"/>
          <p:cNvSpPr txBox="1"/>
          <p:nvPr/>
        </p:nvSpPr>
        <p:spPr>
          <a:xfrm>
            <a:off x="111800" y="1425650"/>
            <a:ext cx="89172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The Biden administration has promised to support clean energy companies in the US. Most First Solar competitors are located outside the US, so they won’t benefit from any new policies</a:t>
            </a:r>
            <a:endParaRPr sz="1800">
              <a:latin typeface="Lato"/>
              <a:ea typeface="Lato"/>
              <a:cs typeface="Lato"/>
              <a:sym typeface="Lato"/>
            </a:endParaRPr>
          </a:p>
          <a:p>
            <a:pPr indent="-342900" lvl="0" marL="457200" rtl="0" algn="l">
              <a:lnSpc>
                <a:spcPct val="115000"/>
              </a:lnSpc>
              <a:spcBef>
                <a:spcPts val="0"/>
              </a:spcBef>
              <a:spcAft>
                <a:spcPts val="0"/>
              </a:spcAft>
              <a:buClr>
                <a:srgbClr val="5E696C"/>
              </a:buClr>
              <a:buSzPts val="1800"/>
              <a:buFont typeface="Lato"/>
              <a:buChar char="●"/>
            </a:pPr>
            <a:r>
              <a:rPr lang="en" sz="1800">
                <a:latin typeface="Lato"/>
                <a:ea typeface="Lato"/>
                <a:cs typeface="Lato"/>
                <a:sym typeface="Lato"/>
              </a:rPr>
              <a:t>On 03/31/21, Biden announced a $2 trillion infrastructure plan that will greatly benefit clean energy. This strengthens our first thesis point.</a:t>
            </a:r>
            <a:endParaRPr sz="1800">
              <a:latin typeface="Lato"/>
              <a:ea typeface="Lato"/>
              <a:cs typeface="Lato"/>
              <a:sym typeface="Lato"/>
            </a:endParaRPr>
          </a:p>
        </p:txBody>
      </p:sp>
      <p:pic>
        <p:nvPicPr>
          <p:cNvPr id="362" name="Google Shape;362;p56"/>
          <p:cNvPicPr preferRelativeResize="0"/>
          <p:nvPr/>
        </p:nvPicPr>
        <p:blipFill>
          <a:blip r:embed="rId3">
            <a:alphaModFix/>
          </a:blip>
          <a:stretch>
            <a:fillRect/>
          </a:stretch>
        </p:blipFill>
        <p:spPr>
          <a:xfrm>
            <a:off x="5520225" y="3207375"/>
            <a:ext cx="3154089" cy="1736101"/>
          </a:xfrm>
          <a:prstGeom prst="rect">
            <a:avLst/>
          </a:prstGeom>
          <a:noFill/>
          <a:ln cap="flat" cmpd="sng" w="9525">
            <a:solidFill>
              <a:srgbClr val="5E696C"/>
            </a:solidFill>
            <a:prstDash val="solid"/>
            <a:round/>
            <a:headEnd len="sm" w="sm" type="none"/>
            <a:tailEnd len="sm" w="sm" type="none"/>
          </a:ln>
        </p:spPr>
      </p:pic>
      <p:pic>
        <p:nvPicPr>
          <p:cNvPr id="363" name="Google Shape;363;p56"/>
          <p:cNvPicPr preferRelativeResize="0"/>
          <p:nvPr/>
        </p:nvPicPr>
        <p:blipFill>
          <a:blip r:embed="rId4">
            <a:alphaModFix/>
          </a:blip>
          <a:stretch>
            <a:fillRect/>
          </a:stretch>
        </p:blipFill>
        <p:spPr>
          <a:xfrm>
            <a:off x="378550" y="3271775"/>
            <a:ext cx="4386450" cy="16073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Thesis Point #2</a:t>
            </a:r>
            <a:endParaRPr/>
          </a:p>
        </p:txBody>
      </p:sp>
      <p:sp>
        <p:nvSpPr>
          <p:cNvPr id="369" name="Google Shape;369;p57"/>
          <p:cNvSpPr txBox="1"/>
          <p:nvPr/>
        </p:nvSpPr>
        <p:spPr>
          <a:xfrm>
            <a:off x="181700" y="1341775"/>
            <a:ext cx="8861400" cy="35094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First Solar has superior technology that they are able to make more efficiently</a:t>
            </a:r>
            <a:endParaRPr sz="2000">
              <a:latin typeface="Lato"/>
              <a:ea typeface="Lato"/>
              <a:cs typeface="Lato"/>
              <a:sym typeface="Lato"/>
            </a:endParaRPr>
          </a:p>
          <a:p>
            <a:pPr indent="-355600" lvl="1" marL="914400" rtl="0" algn="l">
              <a:lnSpc>
                <a:spcPct val="115000"/>
              </a:lnSpc>
              <a:spcBef>
                <a:spcPts val="0"/>
              </a:spcBef>
              <a:spcAft>
                <a:spcPts val="0"/>
              </a:spcAft>
              <a:buClr>
                <a:srgbClr val="5E696C"/>
              </a:buClr>
              <a:buSzPts val="2000"/>
              <a:buFont typeface="Lato"/>
              <a:buChar char="○"/>
            </a:pPr>
            <a:r>
              <a:rPr lang="en" sz="2000">
                <a:highlight>
                  <a:schemeClr val="lt1"/>
                </a:highlight>
                <a:latin typeface="Lato"/>
                <a:ea typeface="Lato"/>
                <a:cs typeface="Lato"/>
                <a:sym typeface="Lato"/>
              </a:rPr>
              <a:t>The use of cadmium telluride instead of silicon allowed it to achieve a significantly lower module cost ($0.67 per watt), compared to crystalline-silicon PV, which averages $1.85 per watt. </a:t>
            </a:r>
            <a:endParaRPr sz="2000">
              <a:highlight>
                <a:schemeClr val="lt1"/>
              </a:highlight>
              <a:latin typeface="Lato"/>
              <a:ea typeface="Lato"/>
              <a:cs typeface="Lato"/>
              <a:sym typeface="Lato"/>
            </a:endParaRPr>
          </a:p>
          <a:p>
            <a:pPr indent="-355600" lvl="1" marL="914400" rtl="0" algn="l">
              <a:lnSpc>
                <a:spcPct val="115000"/>
              </a:lnSpc>
              <a:spcBef>
                <a:spcPts val="0"/>
              </a:spcBef>
              <a:spcAft>
                <a:spcPts val="0"/>
              </a:spcAft>
              <a:buClr>
                <a:srgbClr val="5E696C"/>
              </a:buClr>
              <a:buSzPts val="2000"/>
              <a:buFont typeface="Lato"/>
              <a:buChar char="○"/>
            </a:pPr>
            <a:r>
              <a:rPr lang="en" sz="2000">
                <a:highlight>
                  <a:schemeClr val="lt1"/>
                </a:highlight>
                <a:latin typeface="Lato"/>
                <a:ea typeface="Lato"/>
                <a:cs typeface="Lato"/>
                <a:sym typeface="Lato"/>
              </a:rPr>
              <a:t>The module 6 produces 430-460 watts and is 18.3% efficient versus most that produce 250 watts and are 11-15% efficient. </a:t>
            </a:r>
            <a:endParaRPr sz="2000">
              <a:latin typeface="Lato"/>
              <a:ea typeface="Lato"/>
              <a:cs typeface="Lato"/>
              <a:sym typeface="Lato"/>
            </a:endParaRPr>
          </a:p>
          <a:p>
            <a:pPr indent="0" lvl="0" marL="0" rtl="0" algn="l">
              <a:lnSpc>
                <a:spcPct val="115000"/>
              </a:lnSpc>
              <a:spcBef>
                <a:spcPts val="1200"/>
              </a:spcBef>
              <a:spcAft>
                <a:spcPts val="0"/>
              </a:spcAft>
              <a:buNone/>
            </a:pPr>
            <a:r>
              <a:rPr b="1" lang="en" sz="2000">
                <a:latin typeface="Lato"/>
                <a:ea typeface="Lato"/>
                <a:cs typeface="Lato"/>
                <a:sym typeface="Lato"/>
              </a:rPr>
              <a:t>Why it may not hold true:</a:t>
            </a:r>
            <a:r>
              <a:rPr lang="en" sz="2000">
                <a:latin typeface="Lato"/>
                <a:ea typeface="Lato"/>
                <a:cs typeface="Lato"/>
                <a:sym typeface="Lato"/>
              </a:rPr>
              <a:t>  Competitors are quickly going to catch up. </a:t>
            </a:r>
            <a:endParaRPr sz="2000">
              <a:latin typeface="Lato"/>
              <a:ea typeface="Lato"/>
              <a:cs typeface="Lato"/>
              <a:sym typeface="Lato"/>
            </a:endParaRPr>
          </a:p>
          <a:p>
            <a:pPr indent="0" lvl="0" marL="457200" rtl="0" algn="l">
              <a:lnSpc>
                <a:spcPct val="115000"/>
              </a:lnSpc>
              <a:spcBef>
                <a:spcPts val="1200"/>
              </a:spcBef>
              <a:spcAft>
                <a:spcPts val="1200"/>
              </a:spcAft>
              <a:buNone/>
            </a:pPr>
            <a:r>
              <a:t/>
            </a:r>
            <a:endParaRPr sz="120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331150" y="33337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Thesis Point #3: The market outlook for First Solar is less optimistic than for their competitors.</a:t>
            </a:r>
            <a:endParaRPr/>
          </a:p>
        </p:txBody>
      </p:sp>
      <p:sp>
        <p:nvSpPr>
          <p:cNvPr id="375" name="Google Shape;375;p58"/>
          <p:cNvSpPr txBox="1"/>
          <p:nvPr/>
        </p:nvSpPr>
        <p:spPr>
          <a:xfrm>
            <a:off x="125800" y="1369725"/>
            <a:ext cx="8931300" cy="2558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The market’s outlook for First Solar is less optimistic for their competitors and we disagree</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Solar Industry had suffered in February due to interest rate concerns.</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First Solar has missed earnings, experienced delays about sale of a large project.</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Concerns about Biden removing tariffs.</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Concerns about competitors catching up in terms of solar panel efficiency.</a:t>
            </a:r>
            <a:endParaRPr sz="1800">
              <a:latin typeface="Lato"/>
              <a:ea typeface="Lato"/>
              <a:cs typeface="Lato"/>
              <a:sym typeface="Lato"/>
            </a:endParaRPr>
          </a:p>
          <a:p>
            <a:pPr indent="0" lvl="0" marL="0" rtl="0" algn="l">
              <a:lnSpc>
                <a:spcPct val="115000"/>
              </a:lnSpc>
              <a:spcBef>
                <a:spcPts val="1200"/>
              </a:spcBef>
              <a:spcAft>
                <a:spcPts val="1200"/>
              </a:spcAft>
              <a:buNone/>
            </a:pPr>
            <a:r>
              <a:t/>
            </a:r>
            <a:endParaRPr sz="2000">
              <a:latin typeface="Lato"/>
              <a:ea typeface="Lato"/>
              <a:cs typeface="Lato"/>
              <a:sym typeface="Lato"/>
            </a:endParaRPr>
          </a:p>
        </p:txBody>
      </p:sp>
      <p:pic>
        <p:nvPicPr>
          <p:cNvPr id="376" name="Google Shape;376;p58"/>
          <p:cNvPicPr preferRelativeResize="0"/>
          <p:nvPr/>
        </p:nvPicPr>
        <p:blipFill>
          <a:blip r:embed="rId3">
            <a:alphaModFix/>
          </a:blip>
          <a:stretch>
            <a:fillRect/>
          </a:stretch>
        </p:blipFill>
        <p:spPr>
          <a:xfrm>
            <a:off x="2831599" y="3383450"/>
            <a:ext cx="3164475" cy="17005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Outlook for Future/Lesson Learned</a:t>
            </a:r>
            <a:endParaRPr/>
          </a:p>
        </p:txBody>
      </p:sp>
      <p:sp>
        <p:nvSpPr>
          <p:cNvPr id="382" name="Google Shape;382;p59"/>
          <p:cNvSpPr txBox="1"/>
          <p:nvPr/>
        </p:nvSpPr>
        <p:spPr>
          <a:xfrm>
            <a:off x="0" y="1453600"/>
            <a:ext cx="8623800" cy="3110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Future Outlook</a:t>
            </a:r>
            <a:endParaRPr sz="1800">
              <a:latin typeface="Lato"/>
              <a:ea typeface="Lato"/>
              <a:cs typeface="Lato"/>
              <a:sym typeface="Lato"/>
            </a:endParaRPr>
          </a:p>
          <a:p>
            <a:pPr indent="-330200" lvl="1" marL="914400" rtl="0" algn="l">
              <a:lnSpc>
                <a:spcPct val="115000"/>
              </a:lnSpc>
              <a:spcBef>
                <a:spcPts val="0"/>
              </a:spcBef>
              <a:spcAft>
                <a:spcPts val="0"/>
              </a:spcAft>
              <a:buClr>
                <a:srgbClr val="000000"/>
              </a:buClr>
              <a:buSzPts val="1600"/>
              <a:buFont typeface="Lato"/>
              <a:buChar char="○"/>
            </a:pPr>
            <a:r>
              <a:rPr lang="en" sz="1600">
                <a:latin typeface="Lato"/>
                <a:ea typeface="Lato"/>
                <a:cs typeface="Lato"/>
                <a:sym typeface="Lato"/>
              </a:rPr>
              <a:t>We believe the thesis points for First Solar still hold. Since Biden’s announcement of the infrastructure plan, we believe thesis point 1 is even stronger</a:t>
            </a:r>
            <a:endParaRPr sz="1600">
              <a:latin typeface="Lato"/>
              <a:ea typeface="Lato"/>
              <a:cs typeface="Lato"/>
              <a:sym typeface="Lato"/>
            </a:endParaRPr>
          </a:p>
          <a:p>
            <a:pPr indent="0" lvl="0" marL="914400" rtl="0" algn="l">
              <a:lnSpc>
                <a:spcPct val="115000"/>
              </a:lnSpc>
              <a:spcBef>
                <a:spcPts val="1200"/>
              </a:spcBef>
              <a:spcAft>
                <a:spcPts val="0"/>
              </a:spcAft>
              <a:buNone/>
            </a:pPr>
            <a:r>
              <a:t/>
            </a:r>
            <a:endParaRPr sz="1800">
              <a:latin typeface="Lato"/>
              <a:ea typeface="Lato"/>
              <a:cs typeface="Lato"/>
              <a:sym typeface="Lato"/>
            </a:endParaRPr>
          </a:p>
          <a:p>
            <a:pPr indent="-342900" lvl="0" marL="457200" rtl="0" algn="l">
              <a:lnSpc>
                <a:spcPct val="115000"/>
              </a:lnSpc>
              <a:spcBef>
                <a:spcPts val="1200"/>
              </a:spcBef>
              <a:spcAft>
                <a:spcPts val="0"/>
              </a:spcAft>
              <a:buClr>
                <a:srgbClr val="000000"/>
              </a:buClr>
              <a:buSzPts val="1800"/>
              <a:buFont typeface="Lato"/>
              <a:buChar char="●"/>
            </a:pPr>
            <a:r>
              <a:rPr lang="en" sz="1800">
                <a:latin typeface="Lato"/>
                <a:ea typeface="Lato"/>
                <a:cs typeface="Lato"/>
                <a:sym typeface="Lato"/>
              </a:rPr>
              <a:t>Lessons Learned about this Sector</a:t>
            </a:r>
            <a:endParaRPr sz="1800">
              <a:latin typeface="Lato"/>
              <a:ea typeface="Lato"/>
              <a:cs typeface="Lato"/>
              <a:sym typeface="Lato"/>
            </a:endParaRPr>
          </a:p>
          <a:p>
            <a:pPr indent="-330200" lvl="1" marL="914400" rtl="0" algn="l">
              <a:lnSpc>
                <a:spcPct val="115000"/>
              </a:lnSpc>
              <a:spcBef>
                <a:spcPts val="0"/>
              </a:spcBef>
              <a:spcAft>
                <a:spcPts val="0"/>
              </a:spcAft>
              <a:buClr>
                <a:srgbClr val="000000"/>
              </a:buClr>
              <a:buSzPts val="1600"/>
              <a:buFont typeface="Lato"/>
              <a:buChar char="○"/>
            </a:pPr>
            <a:r>
              <a:rPr lang="en" sz="1600">
                <a:latin typeface="Lato"/>
                <a:ea typeface="Lato"/>
                <a:cs typeface="Lato"/>
                <a:sym typeface="Lato"/>
              </a:rPr>
              <a:t>Interest rates have make a large impact on the renewable energy sector because they invest in many long term projects with debt.</a:t>
            </a:r>
            <a:endParaRPr sz="1600">
              <a:latin typeface="Lato"/>
              <a:ea typeface="Lato"/>
              <a:cs typeface="Lato"/>
              <a:sym typeface="Lato"/>
            </a:endParaRPr>
          </a:p>
          <a:p>
            <a:pPr indent="-330200" lvl="1" marL="914400" rtl="0" algn="l">
              <a:lnSpc>
                <a:spcPct val="115000"/>
              </a:lnSpc>
              <a:spcBef>
                <a:spcPts val="0"/>
              </a:spcBef>
              <a:spcAft>
                <a:spcPts val="0"/>
              </a:spcAft>
              <a:buClr>
                <a:srgbClr val="000000"/>
              </a:buClr>
              <a:buSzPts val="1600"/>
              <a:buFont typeface="Lato"/>
              <a:buChar char="○"/>
            </a:pPr>
            <a:r>
              <a:rPr lang="en" sz="1600">
                <a:latin typeface="Lato"/>
                <a:ea typeface="Lato"/>
                <a:cs typeface="Lato"/>
                <a:sym typeface="Lato"/>
              </a:rPr>
              <a:t>Because companies in both of these sector produce very similar products, what sets them apart is the efficiency with with they create them</a:t>
            </a:r>
            <a:r>
              <a:rPr lang="en" sz="1600">
                <a:latin typeface="Lato"/>
                <a:ea typeface="Lato"/>
                <a:cs typeface="Lato"/>
                <a:sym typeface="Lato"/>
              </a:rPr>
              <a:t>.</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0"/>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Consumer Discretionary &amp; Healthcare</a:t>
            </a:r>
            <a:endParaRPr/>
          </a:p>
        </p:txBody>
      </p:sp>
      <p:sp>
        <p:nvSpPr>
          <p:cNvPr id="388" name="Google Shape;388;p60"/>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Corrine Richter, </a:t>
            </a:r>
            <a:r>
              <a:rPr lang="en"/>
              <a:t>Eva Li, &amp; Max Vaterlaus</a:t>
            </a:r>
            <a:endParaRPr i="1"/>
          </a:p>
        </p:txBody>
      </p:sp>
      <p:pic>
        <p:nvPicPr>
          <p:cNvPr id="389" name="Google Shape;389;p60"/>
          <p:cNvPicPr preferRelativeResize="0"/>
          <p:nvPr/>
        </p:nvPicPr>
        <p:blipFill>
          <a:blip r:embed="rId3">
            <a:alphaModFix/>
          </a:blip>
          <a:stretch>
            <a:fillRect/>
          </a:stretch>
        </p:blipFill>
        <p:spPr>
          <a:xfrm>
            <a:off x="6496650" y="2503625"/>
            <a:ext cx="2509599" cy="2548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aphicFrame>
        <p:nvGraphicFramePr>
          <p:cNvPr id="394" name="Google Shape;394;p61"/>
          <p:cNvGraphicFramePr/>
          <p:nvPr/>
        </p:nvGraphicFramePr>
        <p:xfrm>
          <a:off x="228150" y="157675"/>
          <a:ext cx="3000000" cy="3000000"/>
        </p:xfrm>
        <a:graphic>
          <a:graphicData uri="http://schemas.openxmlformats.org/drawingml/2006/table">
            <a:tbl>
              <a:tblPr>
                <a:noFill/>
                <a:tableStyleId>{0F4FD238-107A-41FC-9076-9AFFB9CE9DE2}</a:tableStyleId>
              </a:tblPr>
              <a:tblGrid>
                <a:gridCol w="3372600"/>
                <a:gridCol w="1702075"/>
                <a:gridCol w="1605375"/>
                <a:gridCol w="1640550"/>
              </a:tblGrid>
              <a:tr h="380825">
                <a:tc>
                  <a:txBody>
                    <a:bodyPr/>
                    <a:lstStyle/>
                    <a:p>
                      <a:pPr indent="0" lvl="0" marL="0" rtl="0" algn="l">
                        <a:spcBef>
                          <a:spcPts val="0"/>
                        </a:spcBef>
                        <a:spcAft>
                          <a:spcPts val="0"/>
                        </a:spcAft>
                        <a:buNone/>
                      </a:pPr>
                      <a:r>
                        <a:rPr b="1" lang="en"/>
                        <a:t>Positions</a:t>
                      </a:r>
                      <a:endParaRPr b="1"/>
                    </a:p>
                  </a:txBody>
                  <a:tcPr marT="91425" marB="91425" marR="91425" marL="91425"/>
                </a:tc>
                <a:tc>
                  <a:txBody>
                    <a:bodyPr/>
                    <a:lstStyle/>
                    <a:p>
                      <a:pPr indent="0" lvl="0" marL="0" rtl="0" algn="l">
                        <a:spcBef>
                          <a:spcPts val="0"/>
                        </a:spcBef>
                        <a:spcAft>
                          <a:spcPts val="0"/>
                        </a:spcAft>
                        <a:buNone/>
                      </a:pPr>
                      <a:r>
                        <a:rPr b="1" lang="en">
                          <a:solidFill>
                            <a:srgbClr val="B45F06"/>
                          </a:solidFill>
                        </a:rPr>
                        <a:t>Etsy</a:t>
                      </a:r>
                      <a:endParaRPr b="1">
                        <a:solidFill>
                          <a:srgbClr val="B45F06"/>
                        </a:solidFill>
                      </a:endParaRPr>
                    </a:p>
                  </a:txBody>
                  <a:tcPr marT="91425" marB="91425" marR="91425" marL="91425"/>
                </a:tc>
                <a:tc>
                  <a:txBody>
                    <a:bodyPr/>
                    <a:lstStyle/>
                    <a:p>
                      <a:pPr indent="0" lvl="0" marL="0" rtl="0" algn="l">
                        <a:spcBef>
                          <a:spcPts val="0"/>
                        </a:spcBef>
                        <a:spcAft>
                          <a:spcPts val="0"/>
                        </a:spcAft>
                        <a:buNone/>
                      </a:pPr>
                      <a:r>
                        <a:rPr b="1" lang="en">
                          <a:solidFill>
                            <a:srgbClr val="1155CC"/>
                          </a:solidFill>
                        </a:rPr>
                        <a:t>Pfizer</a:t>
                      </a:r>
                      <a:endParaRPr b="1">
                        <a:solidFill>
                          <a:srgbClr val="1155CC"/>
                        </a:solidFill>
                      </a:endParaRPr>
                    </a:p>
                  </a:txBody>
                  <a:tcPr marT="91425" marB="91425" marR="91425" marL="91425"/>
                </a:tc>
                <a:tc>
                  <a:txBody>
                    <a:bodyPr/>
                    <a:lstStyle/>
                    <a:p>
                      <a:pPr indent="0" lvl="0" marL="0" rtl="0" algn="l">
                        <a:spcBef>
                          <a:spcPts val="0"/>
                        </a:spcBef>
                        <a:spcAft>
                          <a:spcPts val="0"/>
                        </a:spcAft>
                        <a:buNone/>
                      </a:pPr>
                      <a:r>
                        <a:rPr b="1" lang="en">
                          <a:solidFill>
                            <a:schemeClr val="accent5"/>
                          </a:solidFill>
                        </a:rPr>
                        <a:t>Stitch Fix</a:t>
                      </a:r>
                      <a:endParaRPr b="1">
                        <a:solidFill>
                          <a:schemeClr val="accent5"/>
                        </a:solidFill>
                      </a:endParaRPr>
                    </a:p>
                  </a:txBody>
                  <a:tcPr marT="91425" marB="91425" marR="91425" marL="91425"/>
                </a:tc>
              </a:tr>
              <a:tr h="364225">
                <a:tc>
                  <a:txBody>
                    <a:bodyPr/>
                    <a:lstStyle/>
                    <a:p>
                      <a:pPr indent="0" lvl="0" marL="0" rtl="0" algn="l">
                        <a:spcBef>
                          <a:spcPts val="0"/>
                        </a:spcBef>
                        <a:spcAft>
                          <a:spcPts val="0"/>
                        </a:spcAft>
                        <a:buNone/>
                      </a:pPr>
                      <a:r>
                        <a:rPr lang="en" sz="1200"/>
                        <a:t>Date Purchased</a:t>
                      </a:r>
                      <a:endParaRPr sz="1200"/>
                    </a:p>
                  </a:txBody>
                  <a:tcPr marT="91425" marB="91425" marR="91425" marL="91425"/>
                </a:tc>
                <a:tc>
                  <a:txBody>
                    <a:bodyPr/>
                    <a:lstStyle/>
                    <a:p>
                      <a:pPr indent="0" lvl="0" marL="0" rtl="0" algn="l">
                        <a:spcBef>
                          <a:spcPts val="0"/>
                        </a:spcBef>
                        <a:spcAft>
                          <a:spcPts val="0"/>
                        </a:spcAft>
                        <a:buNone/>
                      </a:pPr>
                      <a:r>
                        <a:rPr lang="en" sz="1200">
                          <a:solidFill>
                            <a:srgbClr val="B45F06"/>
                          </a:solidFill>
                        </a:rPr>
                        <a:t>Nov. 17, 2020</a:t>
                      </a:r>
                      <a:endParaRPr sz="1200">
                        <a:solidFill>
                          <a:srgbClr val="B45F06"/>
                        </a:solidFill>
                      </a:endParaRPr>
                    </a:p>
                  </a:txBody>
                  <a:tcPr marT="91425" marB="91425" marR="91425" marL="91425"/>
                </a:tc>
                <a:tc>
                  <a:txBody>
                    <a:bodyPr/>
                    <a:lstStyle/>
                    <a:p>
                      <a:pPr indent="0" lvl="0" marL="0" rtl="0" algn="l">
                        <a:spcBef>
                          <a:spcPts val="0"/>
                        </a:spcBef>
                        <a:spcAft>
                          <a:spcPts val="0"/>
                        </a:spcAft>
                        <a:buNone/>
                      </a:pPr>
                      <a:r>
                        <a:rPr lang="en" sz="1200">
                          <a:solidFill>
                            <a:srgbClr val="1155CC"/>
                          </a:solidFill>
                        </a:rPr>
                        <a:t>Nov. 18, 2020</a:t>
                      </a:r>
                      <a:endParaRPr sz="1200">
                        <a:solidFill>
                          <a:srgbClr val="1155CC"/>
                        </a:solidFill>
                      </a:endParaRPr>
                    </a:p>
                  </a:txBody>
                  <a:tcPr marT="91425" marB="91425" marR="91425" marL="91425"/>
                </a:tc>
                <a:tc>
                  <a:txBody>
                    <a:bodyPr/>
                    <a:lstStyle/>
                    <a:p>
                      <a:pPr indent="0" lvl="0" marL="0" rtl="0" algn="l">
                        <a:spcBef>
                          <a:spcPts val="0"/>
                        </a:spcBef>
                        <a:spcAft>
                          <a:spcPts val="0"/>
                        </a:spcAft>
                        <a:buNone/>
                      </a:pPr>
                      <a:r>
                        <a:rPr lang="en" sz="1200">
                          <a:solidFill>
                            <a:schemeClr val="accent5"/>
                          </a:solidFill>
                        </a:rPr>
                        <a:t>Nov. 20, 2020</a:t>
                      </a:r>
                      <a:endParaRPr sz="1200">
                        <a:solidFill>
                          <a:schemeClr val="accent5"/>
                        </a:solidFill>
                      </a:endParaRPr>
                    </a:p>
                  </a:txBody>
                  <a:tcPr marT="91425" marB="91425" marR="91425" marL="91425"/>
                </a:tc>
              </a:tr>
              <a:tr h="364225">
                <a:tc>
                  <a:txBody>
                    <a:bodyPr/>
                    <a:lstStyle/>
                    <a:p>
                      <a:pPr indent="0" lvl="0" marL="0" rtl="0" algn="l">
                        <a:spcBef>
                          <a:spcPts val="0"/>
                        </a:spcBef>
                        <a:spcAft>
                          <a:spcPts val="0"/>
                        </a:spcAft>
                        <a:buNone/>
                      </a:pPr>
                      <a:r>
                        <a:rPr lang="en" sz="1200"/>
                        <a:t>Price Purchased</a:t>
                      </a:r>
                      <a:endParaRPr sz="1200"/>
                    </a:p>
                  </a:txBody>
                  <a:tcPr marT="91425" marB="91425" marR="91425" marL="91425"/>
                </a:tc>
                <a:tc>
                  <a:txBody>
                    <a:bodyPr/>
                    <a:lstStyle/>
                    <a:p>
                      <a:pPr indent="0" lvl="0" marL="0" rtl="0" algn="l">
                        <a:spcBef>
                          <a:spcPts val="0"/>
                        </a:spcBef>
                        <a:spcAft>
                          <a:spcPts val="0"/>
                        </a:spcAft>
                        <a:buNone/>
                      </a:pPr>
                      <a:r>
                        <a:rPr lang="en" sz="1200">
                          <a:solidFill>
                            <a:srgbClr val="B45F06"/>
                          </a:solidFill>
                        </a:rPr>
                        <a:t>$127.68</a:t>
                      </a:r>
                      <a:endParaRPr sz="1200">
                        <a:solidFill>
                          <a:srgbClr val="B45F06"/>
                        </a:solidFill>
                      </a:endParaRPr>
                    </a:p>
                  </a:txBody>
                  <a:tcPr marT="91425" marB="91425" marR="91425" marL="91425"/>
                </a:tc>
                <a:tc>
                  <a:txBody>
                    <a:bodyPr/>
                    <a:lstStyle/>
                    <a:p>
                      <a:pPr indent="0" lvl="0" marL="0" rtl="0" algn="l">
                        <a:spcBef>
                          <a:spcPts val="0"/>
                        </a:spcBef>
                        <a:spcAft>
                          <a:spcPts val="0"/>
                        </a:spcAft>
                        <a:buNone/>
                      </a:pPr>
                      <a:r>
                        <a:rPr lang="en" sz="1200">
                          <a:solidFill>
                            <a:srgbClr val="1155CC"/>
                          </a:solidFill>
                        </a:rPr>
                        <a:t>$37.14</a:t>
                      </a:r>
                      <a:endParaRPr sz="1200">
                        <a:solidFill>
                          <a:srgbClr val="1155CC"/>
                        </a:solidFill>
                      </a:endParaRPr>
                    </a:p>
                  </a:txBody>
                  <a:tcPr marT="91425" marB="91425" marR="91425" marL="91425"/>
                </a:tc>
                <a:tc>
                  <a:txBody>
                    <a:bodyPr/>
                    <a:lstStyle/>
                    <a:p>
                      <a:pPr indent="0" lvl="0" marL="0" rtl="0" algn="l">
                        <a:spcBef>
                          <a:spcPts val="0"/>
                        </a:spcBef>
                        <a:spcAft>
                          <a:spcPts val="0"/>
                        </a:spcAft>
                        <a:buNone/>
                      </a:pPr>
                      <a:r>
                        <a:rPr lang="en" sz="1200">
                          <a:solidFill>
                            <a:schemeClr val="accent5"/>
                          </a:solidFill>
                        </a:rPr>
                        <a:t>$35.38</a:t>
                      </a:r>
                      <a:endParaRPr sz="1200">
                        <a:solidFill>
                          <a:schemeClr val="accent5"/>
                        </a:solidFill>
                      </a:endParaRPr>
                    </a:p>
                  </a:txBody>
                  <a:tcPr marT="91425" marB="91425" marR="91425" marL="91425"/>
                </a:tc>
              </a:tr>
              <a:tr h="364225">
                <a:tc>
                  <a:txBody>
                    <a:bodyPr/>
                    <a:lstStyle/>
                    <a:p>
                      <a:pPr indent="0" lvl="0" marL="0" rtl="0" algn="l">
                        <a:spcBef>
                          <a:spcPts val="0"/>
                        </a:spcBef>
                        <a:spcAft>
                          <a:spcPts val="0"/>
                        </a:spcAft>
                        <a:buNone/>
                      </a:pPr>
                      <a:r>
                        <a:rPr lang="en" sz="1200"/>
                        <a:t>Target Price</a:t>
                      </a:r>
                      <a:endParaRPr sz="1200"/>
                    </a:p>
                  </a:txBody>
                  <a:tcPr marT="91425" marB="91425" marR="91425" marL="91425"/>
                </a:tc>
                <a:tc>
                  <a:txBody>
                    <a:bodyPr/>
                    <a:lstStyle/>
                    <a:p>
                      <a:pPr indent="0" lvl="0" marL="0" rtl="0" algn="l">
                        <a:spcBef>
                          <a:spcPts val="0"/>
                        </a:spcBef>
                        <a:spcAft>
                          <a:spcPts val="0"/>
                        </a:spcAft>
                        <a:buNone/>
                      </a:pPr>
                      <a:r>
                        <a:rPr lang="en" sz="1200">
                          <a:solidFill>
                            <a:srgbClr val="B45F06"/>
                          </a:solidFill>
                        </a:rPr>
                        <a:t>$150.00</a:t>
                      </a:r>
                      <a:endParaRPr sz="1200">
                        <a:solidFill>
                          <a:srgbClr val="B45F06"/>
                        </a:solidFill>
                      </a:endParaRPr>
                    </a:p>
                  </a:txBody>
                  <a:tcPr marT="91425" marB="91425" marR="91425" marL="91425"/>
                </a:tc>
                <a:tc>
                  <a:txBody>
                    <a:bodyPr/>
                    <a:lstStyle/>
                    <a:p>
                      <a:pPr indent="0" lvl="0" marL="0" rtl="0" algn="l">
                        <a:spcBef>
                          <a:spcPts val="0"/>
                        </a:spcBef>
                        <a:spcAft>
                          <a:spcPts val="0"/>
                        </a:spcAft>
                        <a:buNone/>
                      </a:pPr>
                      <a:r>
                        <a:rPr lang="en" sz="1200">
                          <a:solidFill>
                            <a:srgbClr val="1155CC"/>
                          </a:solidFill>
                        </a:rPr>
                        <a:t>$54.22</a:t>
                      </a:r>
                      <a:endParaRPr sz="1200">
                        <a:solidFill>
                          <a:srgbClr val="1155CC"/>
                        </a:solidFill>
                      </a:endParaRPr>
                    </a:p>
                  </a:txBody>
                  <a:tcPr marT="91425" marB="91425" marR="91425" marL="91425"/>
                </a:tc>
                <a:tc>
                  <a:txBody>
                    <a:bodyPr/>
                    <a:lstStyle/>
                    <a:p>
                      <a:pPr indent="0" lvl="0" marL="0" rtl="0" algn="l">
                        <a:spcBef>
                          <a:spcPts val="0"/>
                        </a:spcBef>
                        <a:spcAft>
                          <a:spcPts val="0"/>
                        </a:spcAft>
                        <a:buNone/>
                      </a:pPr>
                      <a:r>
                        <a:rPr lang="en" sz="1200">
                          <a:solidFill>
                            <a:schemeClr val="accent5"/>
                          </a:solidFill>
                        </a:rPr>
                        <a:t>$25.32</a:t>
                      </a:r>
                      <a:endParaRPr sz="1200">
                        <a:solidFill>
                          <a:schemeClr val="accent5"/>
                        </a:solidFill>
                      </a:endParaRPr>
                    </a:p>
                  </a:txBody>
                  <a:tcPr marT="91425" marB="91425" marR="91425" marL="91425"/>
                </a:tc>
              </a:tr>
              <a:tr h="364225">
                <a:tc>
                  <a:txBody>
                    <a:bodyPr/>
                    <a:lstStyle/>
                    <a:p>
                      <a:pPr indent="0" lvl="0" marL="0" rtl="0" algn="l">
                        <a:spcBef>
                          <a:spcPts val="0"/>
                        </a:spcBef>
                        <a:spcAft>
                          <a:spcPts val="0"/>
                        </a:spcAft>
                        <a:buNone/>
                      </a:pPr>
                      <a:r>
                        <a:rPr lang="en" sz="1200"/>
                        <a:t>Horizon</a:t>
                      </a:r>
                      <a:endParaRPr sz="1200"/>
                    </a:p>
                  </a:txBody>
                  <a:tcPr marT="91425" marB="91425" marR="91425" marL="91425"/>
                </a:tc>
                <a:tc>
                  <a:txBody>
                    <a:bodyPr/>
                    <a:lstStyle/>
                    <a:p>
                      <a:pPr indent="0" lvl="0" marL="0" rtl="0" algn="l">
                        <a:spcBef>
                          <a:spcPts val="0"/>
                        </a:spcBef>
                        <a:spcAft>
                          <a:spcPts val="0"/>
                        </a:spcAft>
                        <a:buNone/>
                      </a:pPr>
                      <a:r>
                        <a:rPr lang="en" sz="1200">
                          <a:solidFill>
                            <a:srgbClr val="B45F06"/>
                          </a:solidFill>
                        </a:rPr>
                        <a:t>12/31/21</a:t>
                      </a:r>
                      <a:endParaRPr sz="1200">
                        <a:solidFill>
                          <a:srgbClr val="B45F06"/>
                        </a:solidFill>
                      </a:endParaRPr>
                    </a:p>
                  </a:txBody>
                  <a:tcPr marT="91425" marB="91425" marR="91425" marL="91425"/>
                </a:tc>
                <a:tc>
                  <a:txBody>
                    <a:bodyPr/>
                    <a:lstStyle/>
                    <a:p>
                      <a:pPr indent="0" lvl="0" marL="0" rtl="0" algn="l">
                        <a:spcBef>
                          <a:spcPts val="0"/>
                        </a:spcBef>
                        <a:spcAft>
                          <a:spcPts val="0"/>
                        </a:spcAft>
                        <a:buNone/>
                      </a:pPr>
                      <a:r>
                        <a:rPr lang="en" sz="1200">
                          <a:solidFill>
                            <a:srgbClr val="1155CC"/>
                          </a:solidFill>
                        </a:rPr>
                        <a:t>12/31/21</a:t>
                      </a:r>
                      <a:endParaRPr sz="1200">
                        <a:solidFill>
                          <a:srgbClr val="1155CC"/>
                        </a:solidFill>
                      </a:endParaRPr>
                    </a:p>
                  </a:txBody>
                  <a:tcPr marT="91425" marB="91425" marR="91425" marL="91425"/>
                </a:tc>
                <a:tc>
                  <a:txBody>
                    <a:bodyPr/>
                    <a:lstStyle/>
                    <a:p>
                      <a:pPr indent="0" lvl="0" marL="0" rtl="0" algn="l">
                        <a:spcBef>
                          <a:spcPts val="0"/>
                        </a:spcBef>
                        <a:spcAft>
                          <a:spcPts val="0"/>
                        </a:spcAft>
                        <a:buNone/>
                      </a:pPr>
                      <a:r>
                        <a:rPr lang="en" sz="1200">
                          <a:solidFill>
                            <a:schemeClr val="accent5"/>
                          </a:solidFill>
                        </a:rPr>
                        <a:t>04/21/21</a:t>
                      </a:r>
                      <a:endParaRPr sz="1200">
                        <a:solidFill>
                          <a:schemeClr val="accent5"/>
                        </a:solidFill>
                      </a:endParaRPr>
                    </a:p>
                  </a:txBody>
                  <a:tcPr marT="91425" marB="91425" marR="91425" marL="91425"/>
                </a:tc>
              </a:tr>
              <a:tr h="364225">
                <a:tc>
                  <a:txBody>
                    <a:bodyPr/>
                    <a:lstStyle/>
                    <a:p>
                      <a:pPr indent="0" lvl="0" marL="0" rtl="0" algn="l">
                        <a:spcBef>
                          <a:spcPts val="0"/>
                        </a:spcBef>
                        <a:spcAft>
                          <a:spcPts val="0"/>
                        </a:spcAft>
                        <a:buNone/>
                      </a:pPr>
                      <a:r>
                        <a:rPr lang="en" sz="1200"/>
                        <a:t>Initial Weight</a:t>
                      </a:r>
                      <a:endParaRPr sz="1200"/>
                    </a:p>
                  </a:txBody>
                  <a:tcPr marT="91425" marB="91425" marR="91425" marL="91425"/>
                </a:tc>
                <a:tc>
                  <a:txBody>
                    <a:bodyPr/>
                    <a:lstStyle/>
                    <a:p>
                      <a:pPr indent="0" lvl="0" marL="0" rtl="0" algn="l">
                        <a:spcBef>
                          <a:spcPts val="0"/>
                        </a:spcBef>
                        <a:spcAft>
                          <a:spcPts val="0"/>
                        </a:spcAft>
                        <a:buNone/>
                      </a:pPr>
                      <a:r>
                        <a:rPr lang="en" sz="1200">
                          <a:solidFill>
                            <a:srgbClr val="B45F06"/>
                          </a:solidFill>
                        </a:rPr>
                        <a:t>2%</a:t>
                      </a:r>
                      <a:endParaRPr sz="1200">
                        <a:solidFill>
                          <a:srgbClr val="B45F06"/>
                        </a:solidFill>
                      </a:endParaRPr>
                    </a:p>
                  </a:txBody>
                  <a:tcPr marT="91425" marB="91425" marR="91425" marL="91425"/>
                </a:tc>
                <a:tc>
                  <a:txBody>
                    <a:bodyPr/>
                    <a:lstStyle/>
                    <a:p>
                      <a:pPr indent="0" lvl="0" marL="0" rtl="0" algn="l">
                        <a:spcBef>
                          <a:spcPts val="0"/>
                        </a:spcBef>
                        <a:spcAft>
                          <a:spcPts val="0"/>
                        </a:spcAft>
                        <a:buNone/>
                      </a:pPr>
                      <a:r>
                        <a:rPr lang="en" sz="1200">
                          <a:solidFill>
                            <a:srgbClr val="1155CC"/>
                          </a:solidFill>
                        </a:rPr>
                        <a:t>3.0%</a:t>
                      </a:r>
                      <a:endParaRPr sz="1200">
                        <a:solidFill>
                          <a:srgbClr val="1155CC"/>
                        </a:solidFill>
                      </a:endParaRPr>
                    </a:p>
                  </a:txBody>
                  <a:tcPr marT="91425" marB="91425" marR="91425" marL="91425"/>
                </a:tc>
                <a:tc>
                  <a:txBody>
                    <a:bodyPr/>
                    <a:lstStyle/>
                    <a:p>
                      <a:pPr indent="0" lvl="0" marL="0" rtl="0" algn="l">
                        <a:spcBef>
                          <a:spcPts val="0"/>
                        </a:spcBef>
                        <a:spcAft>
                          <a:spcPts val="0"/>
                        </a:spcAft>
                        <a:buNone/>
                      </a:pPr>
                      <a:r>
                        <a:rPr lang="en" sz="1200">
                          <a:solidFill>
                            <a:schemeClr val="accent5"/>
                          </a:solidFill>
                        </a:rPr>
                        <a:t>-1.1%</a:t>
                      </a:r>
                      <a:endParaRPr sz="1200">
                        <a:solidFill>
                          <a:schemeClr val="accent5"/>
                        </a:solidFill>
                      </a:endParaRPr>
                    </a:p>
                  </a:txBody>
                  <a:tcPr marT="91425" marB="91425" marR="91425" marL="91425"/>
                </a:tc>
              </a:tr>
              <a:tr h="364225">
                <a:tc>
                  <a:txBody>
                    <a:bodyPr/>
                    <a:lstStyle/>
                    <a:p>
                      <a:pPr indent="0" lvl="0" marL="0" rtl="0" algn="l">
                        <a:spcBef>
                          <a:spcPts val="0"/>
                        </a:spcBef>
                        <a:spcAft>
                          <a:spcPts val="0"/>
                        </a:spcAft>
                        <a:buNone/>
                      </a:pPr>
                      <a:r>
                        <a:rPr lang="en" sz="1200"/>
                        <a:t>Current Price</a:t>
                      </a:r>
                      <a:endParaRPr sz="1200"/>
                    </a:p>
                  </a:txBody>
                  <a:tcPr marT="91425" marB="91425" marR="91425" marL="91425"/>
                </a:tc>
                <a:tc>
                  <a:txBody>
                    <a:bodyPr/>
                    <a:lstStyle/>
                    <a:p>
                      <a:pPr indent="0" lvl="0" marL="0" rtl="0" algn="l">
                        <a:spcBef>
                          <a:spcPts val="0"/>
                        </a:spcBef>
                        <a:spcAft>
                          <a:spcPts val="0"/>
                        </a:spcAft>
                        <a:buNone/>
                      </a:pPr>
                      <a:r>
                        <a:rPr lang="en" sz="1200">
                          <a:solidFill>
                            <a:srgbClr val="B45F06"/>
                          </a:solidFill>
                        </a:rPr>
                        <a:t>$215.69</a:t>
                      </a:r>
                      <a:endParaRPr sz="1200">
                        <a:solidFill>
                          <a:srgbClr val="B45F06"/>
                        </a:solidFill>
                      </a:endParaRPr>
                    </a:p>
                  </a:txBody>
                  <a:tcPr marT="91425" marB="91425" marR="91425" marL="91425"/>
                </a:tc>
                <a:tc>
                  <a:txBody>
                    <a:bodyPr/>
                    <a:lstStyle/>
                    <a:p>
                      <a:pPr indent="0" lvl="0" marL="0" rtl="0" algn="l">
                        <a:spcBef>
                          <a:spcPts val="0"/>
                        </a:spcBef>
                        <a:spcAft>
                          <a:spcPts val="0"/>
                        </a:spcAft>
                        <a:buNone/>
                      </a:pPr>
                      <a:r>
                        <a:rPr lang="en" sz="1200">
                          <a:solidFill>
                            <a:srgbClr val="1155CC"/>
                          </a:solidFill>
                        </a:rPr>
                        <a:t>$35.96</a:t>
                      </a:r>
                      <a:endParaRPr sz="1200">
                        <a:solidFill>
                          <a:srgbClr val="1155CC"/>
                        </a:solidFill>
                      </a:endParaRPr>
                    </a:p>
                  </a:txBody>
                  <a:tcPr marT="91425" marB="91425" marR="91425" marL="91425"/>
                </a:tc>
                <a:tc>
                  <a:txBody>
                    <a:bodyPr/>
                    <a:lstStyle/>
                    <a:p>
                      <a:pPr indent="0" lvl="0" marL="0" rtl="0" algn="l">
                        <a:spcBef>
                          <a:spcPts val="0"/>
                        </a:spcBef>
                        <a:spcAft>
                          <a:spcPts val="0"/>
                        </a:spcAft>
                        <a:buNone/>
                      </a:pPr>
                      <a:r>
                        <a:rPr lang="en" sz="1200">
                          <a:solidFill>
                            <a:schemeClr val="accent5"/>
                          </a:solidFill>
                        </a:rPr>
                        <a:t>$49.51</a:t>
                      </a:r>
                      <a:endParaRPr sz="1200">
                        <a:solidFill>
                          <a:schemeClr val="accent5"/>
                        </a:solidFill>
                      </a:endParaRPr>
                    </a:p>
                  </a:txBody>
                  <a:tcPr marT="91425" marB="91425" marR="91425" marL="91425"/>
                </a:tc>
              </a:tr>
              <a:tr h="485350">
                <a:tc>
                  <a:txBody>
                    <a:bodyPr/>
                    <a:lstStyle/>
                    <a:p>
                      <a:pPr indent="0" lvl="0" marL="0" rtl="0" algn="l">
                        <a:spcBef>
                          <a:spcPts val="0"/>
                        </a:spcBef>
                        <a:spcAft>
                          <a:spcPts val="0"/>
                        </a:spcAft>
                        <a:buNone/>
                      </a:pPr>
                      <a:r>
                        <a:rPr lang="en" sz="1200"/>
                        <a:t>Return Over Holding Period</a:t>
                      </a:r>
                      <a:endParaRPr sz="1200"/>
                    </a:p>
                  </a:txBody>
                  <a:tcPr marT="91425" marB="91425" marR="91425" marL="91425"/>
                </a:tc>
                <a:tc>
                  <a:txBody>
                    <a:bodyPr/>
                    <a:lstStyle/>
                    <a:p>
                      <a:pPr indent="0" lvl="0" marL="0" rtl="0" algn="l">
                        <a:spcBef>
                          <a:spcPts val="0"/>
                        </a:spcBef>
                        <a:spcAft>
                          <a:spcPts val="0"/>
                        </a:spcAft>
                        <a:buNone/>
                      </a:pPr>
                      <a:r>
                        <a:rPr lang="en" sz="1200">
                          <a:solidFill>
                            <a:srgbClr val="B45F06"/>
                          </a:solidFill>
                        </a:rPr>
                        <a:t>58.37%</a:t>
                      </a:r>
                      <a:endParaRPr sz="1200">
                        <a:solidFill>
                          <a:srgbClr val="B45F06"/>
                        </a:solidFill>
                      </a:endParaRPr>
                    </a:p>
                  </a:txBody>
                  <a:tcPr marT="91425" marB="91425" marR="91425" marL="91425"/>
                </a:tc>
                <a:tc>
                  <a:txBody>
                    <a:bodyPr/>
                    <a:lstStyle/>
                    <a:p>
                      <a:pPr indent="0" lvl="0" marL="0" rtl="0" algn="l">
                        <a:spcBef>
                          <a:spcPts val="0"/>
                        </a:spcBef>
                        <a:spcAft>
                          <a:spcPts val="0"/>
                        </a:spcAft>
                        <a:buNone/>
                      </a:pPr>
                      <a:r>
                        <a:rPr lang="en" sz="1200">
                          <a:solidFill>
                            <a:srgbClr val="1155CC"/>
                          </a:solidFill>
                        </a:rPr>
                        <a:t>-3%</a:t>
                      </a:r>
                      <a:endParaRPr sz="1200">
                        <a:solidFill>
                          <a:srgbClr val="1155CC"/>
                        </a:solidFill>
                      </a:endParaRPr>
                    </a:p>
                  </a:txBody>
                  <a:tcPr marT="91425" marB="91425" marR="91425" marL="91425"/>
                </a:tc>
                <a:tc>
                  <a:txBody>
                    <a:bodyPr/>
                    <a:lstStyle/>
                    <a:p>
                      <a:pPr indent="0" lvl="0" marL="0" rtl="0" algn="l">
                        <a:spcBef>
                          <a:spcPts val="0"/>
                        </a:spcBef>
                        <a:spcAft>
                          <a:spcPts val="0"/>
                        </a:spcAft>
                        <a:buNone/>
                      </a:pPr>
                      <a:r>
                        <a:rPr lang="en" sz="1200">
                          <a:solidFill>
                            <a:schemeClr val="accent5"/>
                          </a:solidFill>
                        </a:rPr>
                        <a:t>-40.02%</a:t>
                      </a:r>
                      <a:endParaRPr sz="1200">
                        <a:solidFill>
                          <a:schemeClr val="accent5"/>
                        </a:solidFill>
                      </a:endParaRPr>
                    </a:p>
                  </a:txBody>
                  <a:tcPr marT="91425" marB="91425" marR="91425" marL="91425"/>
                </a:tc>
              </a:tr>
              <a:tr h="485350">
                <a:tc>
                  <a:txBody>
                    <a:bodyPr/>
                    <a:lstStyle/>
                    <a:p>
                      <a:pPr indent="0" lvl="0" marL="0" rtl="0" algn="l">
                        <a:spcBef>
                          <a:spcPts val="0"/>
                        </a:spcBef>
                        <a:spcAft>
                          <a:spcPts val="0"/>
                        </a:spcAft>
                        <a:buNone/>
                      </a:pPr>
                      <a:r>
                        <a:rPr lang="en" sz="1200"/>
                        <a:t>IVW Return over Holding Period</a:t>
                      </a:r>
                      <a:endParaRPr sz="1200"/>
                    </a:p>
                  </a:txBody>
                  <a:tcPr marT="91425" marB="91425" marR="91425" marL="91425"/>
                </a:tc>
                <a:tc>
                  <a:txBody>
                    <a:bodyPr/>
                    <a:lstStyle/>
                    <a:p>
                      <a:pPr indent="0" lvl="0" marL="0" rtl="0" algn="l">
                        <a:spcBef>
                          <a:spcPts val="0"/>
                        </a:spcBef>
                        <a:spcAft>
                          <a:spcPts val="0"/>
                        </a:spcAft>
                        <a:buNone/>
                      </a:pPr>
                      <a:r>
                        <a:rPr lang="en" sz="1200">
                          <a:solidFill>
                            <a:srgbClr val="B45F06"/>
                          </a:solidFill>
                        </a:rPr>
                        <a:t>14.97%</a:t>
                      </a:r>
                      <a:endParaRPr sz="1200">
                        <a:solidFill>
                          <a:srgbClr val="B45F06"/>
                        </a:solidFill>
                      </a:endParaRPr>
                    </a:p>
                  </a:txBody>
                  <a:tcPr marT="91425" marB="91425" marR="91425" marL="91425"/>
                </a:tc>
                <a:tc>
                  <a:txBody>
                    <a:bodyPr/>
                    <a:lstStyle/>
                    <a:p>
                      <a:pPr indent="0" lvl="0" marL="0" rtl="0" algn="l">
                        <a:spcBef>
                          <a:spcPts val="0"/>
                        </a:spcBef>
                        <a:spcAft>
                          <a:spcPts val="0"/>
                        </a:spcAft>
                        <a:buNone/>
                      </a:pPr>
                      <a:r>
                        <a:rPr lang="en" sz="1200">
                          <a:solidFill>
                            <a:srgbClr val="1155CC"/>
                          </a:solidFill>
                        </a:rPr>
                        <a:t>14.97%</a:t>
                      </a:r>
                      <a:endParaRPr sz="1200">
                        <a:solidFill>
                          <a:srgbClr val="1155CC"/>
                        </a:solidFill>
                      </a:endParaRPr>
                    </a:p>
                  </a:txBody>
                  <a:tcPr marT="91425" marB="91425" marR="91425" marL="91425"/>
                </a:tc>
                <a:tc>
                  <a:txBody>
                    <a:bodyPr/>
                    <a:lstStyle/>
                    <a:p>
                      <a:pPr indent="0" lvl="0" marL="0" rtl="0" algn="l">
                        <a:spcBef>
                          <a:spcPts val="0"/>
                        </a:spcBef>
                        <a:spcAft>
                          <a:spcPts val="0"/>
                        </a:spcAft>
                        <a:buNone/>
                      </a:pPr>
                      <a:r>
                        <a:rPr lang="en" sz="1200">
                          <a:solidFill>
                            <a:schemeClr val="accent5"/>
                          </a:solidFill>
                        </a:rPr>
                        <a:t>12.88%</a:t>
                      </a:r>
                      <a:endParaRPr sz="1200">
                        <a:solidFill>
                          <a:schemeClr val="accent5"/>
                        </a:solidFill>
                      </a:endParaRPr>
                    </a:p>
                  </a:txBody>
                  <a:tcPr marT="91425" marB="91425" marR="91425" marL="91425"/>
                </a:tc>
              </a:tr>
              <a:tr h="364225">
                <a:tc>
                  <a:txBody>
                    <a:bodyPr/>
                    <a:lstStyle/>
                    <a:p>
                      <a:pPr indent="0" lvl="0" marL="0" rtl="0" algn="l">
                        <a:spcBef>
                          <a:spcPts val="0"/>
                        </a:spcBef>
                        <a:spcAft>
                          <a:spcPts val="0"/>
                        </a:spcAft>
                        <a:buNone/>
                      </a:pPr>
                      <a:r>
                        <a:rPr lang="en" sz="1200"/>
                        <a:t>Beta</a:t>
                      </a:r>
                      <a:endParaRPr sz="1200"/>
                    </a:p>
                  </a:txBody>
                  <a:tcPr marT="91425" marB="91425" marR="91425" marL="91425"/>
                </a:tc>
                <a:tc>
                  <a:txBody>
                    <a:bodyPr/>
                    <a:lstStyle/>
                    <a:p>
                      <a:pPr indent="0" lvl="0" marL="0" rtl="0" algn="l">
                        <a:spcBef>
                          <a:spcPts val="0"/>
                        </a:spcBef>
                        <a:spcAft>
                          <a:spcPts val="0"/>
                        </a:spcAft>
                        <a:buNone/>
                      </a:pPr>
                      <a:r>
                        <a:rPr lang="en" sz="1200">
                          <a:solidFill>
                            <a:srgbClr val="B45F06"/>
                          </a:solidFill>
                        </a:rPr>
                        <a:t>2.165</a:t>
                      </a:r>
                      <a:endParaRPr sz="1200">
                        <a:solidFill>
                          <a:srgbClr val="B45F06"/>
                        </a:solidFill>
                      </a:endParaRPr>
                    </a:p>
                  </a:txBody>
                  <a:tcPr marT="91425" marB="91425" marR="91425" marL="91425"/>
                </a:tc>
                <a:tc>
                  <a:txBody>
                    <a:bodyPr/>
                    <a:lstStyle/>
                    <a:p>
                      <a:pPr indent="0" lvl="0" marL="0" rtl="0" algn="l">
                        <a:spcBef>
                          <a:spcPts val="0"/>
                        </a:spcBef>
                        <a:spcAft>
                          <a:spcPts val="0"/>
                        </a:spcAft>
                        <a:buNone/>
                      </a:pPr>
                      <a:r>
                        <a:rPr lang="en" sz="1200">
                          <a:solidFill>
                            <a:srgbClr val="1155CC"/>
                          </a:solidFill>
                        </a:rPr>
                        <a:t>0.17</a:t>
                      </a:r>
                      <a:endParaRPr sz="1200">
                        <a:solidFill>
                          <a:srgbClr val="1155CC"/>
                        </a:solidFill>
                      </a:endParaRPr>
                    </a:p>
                  </a:txBody>
                  <a:tcPr marT="91425" marB="91425" marR="91425" marL="91425"/>
                </a:tc>
                <a:tc>
                  <a:txBody>
                    <a:bodyPr/>
                    <a:lstStyle/>
                    <a:p>
                      <a:pPr indent="0" lvl="0" marL="0" rtl="0" algn="l">
                        <a:spcBef>
                          <a:spcPts val="0"/>
                        </a:spcBef>
                        <a:spcAft>
                          <a:spcPts val="0"/>
                        </a:spcAft>
                        <a:buNone/>
                      </a:pPr>
                      <a:r>
                        <a:rPr lang="en" sz="1200">
                          <a:solidFill>
                            <a:schemeClr val="accent5"/>
                          </a:solidFill>
                        </a:rPr>
                        <a:t>.47</a:t>
                      </a:r>
                      <a:endParaRPr sz="1200">
                        <a:solidFill>
                          <a:schemeClr val="accent5"/>
                        </a:solidFill>
                      </a:endParaRPr>
                    </a:p>
                  </a:txBody>
                  <a:tcPr marT="91425" marB="91425" marR="91425" marL="91425"/>
                </a:tc>
              </a:tr>
              <a:tr h="364225">
                <a:tc>
                  <a:txBody>
                    <a:bodyPr/>
                    <a:lstStyle/>
                    <a:p>
                      <a:pPr indent="0" lvl="0" marL="0" rtl="0" algn="l">
                        <a:spcBef>
                          <a:spcPts val="0"/>
                        </a:spcBef>
                        <a:spcAft>
                          <a:spcPts val="0"/>
                        </a:spcAft>
                        <a:buNone/>
                      </a:pPr>
                      <a:r>
                        <a:rPr lang="en" sz="1200"/>
                        <a:t>Realized Alpha</a:t>
                      </a:r>
                      <a:endParaRPr sz="1200"/>
                    </a:p>
                  </a:txBody>
                  <a:tcPr marT="91425" marB="91425" marR="91425" marL="91425"/>
                </a:tc>
                <a:tc>
                  <a:txBody>
                    <a:bodyPr/>
                    <a:lstStyle/>
                    <a:p>
                      <a:pPr indent="0" lvl="0" marL="0" rtl="0" algn="l">
                        <a:spcBef>
                          <a:spcPts val="0"/>
                        </a:spcBef>
                        <a:spcAft>
                          <a:spcPts val="0"/>
                        </a:spcAft>
                        <a:buNone/>
                      </a:pPr>
                      <a:r>
                        <a:rPr lang="en" sz="1200">
                          <a:solidFill>
                            <a:srgbClr val="B45F06"/>
                          </a:solidFill>
                        </a:rPr>
                        <a:t>23.75%</a:t>
                      </a:r>
                      <a:endParaRPr sz="1200">
                        <a:solidFill>
                          <a:srgbClr val="B45F06"/>
                        </a:solidFill>
                      </a:endParaRPr>
                    </a:p>
                  </a:txBody>
                  <a:tcPr marT="91425" marB="91425" marR="91425" marL="91425"/>
                </a:tc>
                <a:tc>
                  <a:txBody>
                    <a:bodyPr/>
                    <a:lstStyle/>
                    <a:p>
                      <a:pPr indent="0" lvl="0" marL="0" rtl="0" algn="l">
                        <a:spcBef>
                          <a:spcPts val="0"/>
                        </a:spcBef>
                        <a:spcAft>
                          <a:spcPts val="0"/>
                        </a:spcAft>
                        <a:buNone/>
                      </a:pPr>
                      <a:r>
                        <a:rPr lang="en" sz="1200">
                          <a:solidFill>
                            <a:srgbClr val="1155CC"/>
                          </a:solidFill>
                        </a:rPr>
                        <a:t>-</a:t>
                      </a:r>
                      <a:r>
                        <a:rPr lang="en" sz="1200">
                          <a:solidFill>
                            <a:srgbClr val="1155CC"/>
                          </a:solidFill>
                        </a:rPr>
                        <a:t>0.017</a:t>
                      </a:r>
                      <a:endParaRPr sz="1200">
                        <a:solidFill>
                          <a:srgbClr val="1155CC"/>
                        </a:solidFill>
                      </a:endParaRPr>
                    </a:p>
                  </a:txBody>
                  <a:tcPr marT="91425" marB="91425" marR="91425" marL="91425"/>
                </a:tc>
                <a:tc>
                  <a:txBody>
                    <a:bodyPr/>
                    <a:lstStyle/>
                    <a:p>
                      <a:pPr indent="0" lvl="0" marL="0" rtl="0" algn="l">
                        <a:spcBef>
                          <a:spcPts val="0"/>
                        </a:spcBef>
                        <a:spcAft>
                          <a:spcPts val="0"/>
                        </a:spcAft>
                        <a:buNone/>
                      </a:pPr>
                      <a:r>
                        <a:rPr lang="en" sz="1200">
                          <a:solidFill>
                            <a:schemeClr val="accent5"/>
                          </a:solidFill>
                        </a:rPr>
                        <a:t>-37.04%</a:t>
                      </a:r>
                      <a:endParaRPr sz="1200">
                        <a:solidFill>
                          <a:schemeClr val="accent5"/>
                        </a:solidFill>
                      </a:endParaRPr>
                    </a:p>
                  </a:txBody>
                  <a:tcPr marT="91425" marB="91425" marR="91425" marL="91425"/>
                </a:tc>
              </a:tr>
              <a:tr h="485350">
                <a:tc>
                  <a:txBody>
                    <a:bodyPr/>
                    <a:lstStyle/>
                    <a:p>
                      <a:pPr indent="0" lvl="0" marL="0" rtl="0" algn="l">
                        <a:spcBef>
                          <a:spcPts val="0"/>
                        </a:spcBef>
                        <a:spcAft>
                          <a:spcPts val="0"/>
                        </a:spcAft>
                        <a:buNone/>
                      </a:pPr>
                      <a:r>
                        <a:rPr lang="en" sz="1200"/>
                        <a:t>Contribution to Portfolio Alpha</a:t>
                      </a:r>
                      <a:endParaRPr sz="1200"/>
                    </a:p>
                  </a:txBody>
                  <a:tcPr marT="91425" marB="91425" marR="91425" marL="91425"/>
                </a:tc>
                <a:tc>
                  <a:txBody>
                    <a:bodyPr/>
                    <a:lstStyle/>
                    <a:p>
                      <a:pPr indent="0" lvl="0" marL="0" rtl="0" algn="l">
                        <a:spcBef>
                          <a:spcPts val="0"/>
                        </a:spcBef>
                        <a:spcAft>
                          <a:spcPts val="0"/>
                        </a:spcAft>
                        <a:buNone/>
                      </a:pPr>
                      <a:r>
                        <a:rPr lang="en" sz="1200">
                          <a:solidFill>
                            <a:srgbClr val="B45F06"/>
                          </a:solidFill>
                        </a:rPr>
                        <a:t>0.47%</a:t>
                      </a:r>
                      <a:endParaRPr sz="1200">
                        <a:solidFill>
                          <a:srgbClr val="B45F06"/>
                        </a:solidFill>
                      </a:endParaRPr>
                    </a:p>
                  </a:txBody>
                  <a:tcPr marT="91425" marB="91425" marR="91425" marL="91425"/>
                </a:tc>
                <a:tc>
                  <a:txBody>
                    <a:bodyPr/>
                    <a:lstStyle/>
                    <a:p>
                      <a:pPr indent="0" lvl="0" marL="0" rtl="0" algn="l">
                        <a:spcBef>
                          <a:spcPts val="0"/>
                        </a:spcBef>
                        <a:spcAft>
                          <a:spcPts val="0"/>
                        </a:spcAft>
                        <a:buNone/>
                      </a:pPr>
                      <a:r>
                        <a:rPr lang="en" sz="1200">
                          <a:solidFill>
                            <a:srgbClr val="1155CC"/>
                          </a:solidFill>
                        </a:rPr>
                        <a:t>-0.05%</a:t>
                      </a:r>
                      <a:endParaRPr sz="1200">
                        <a:solidFill>
                          <a:srgbClr val="1155CC"/>
                        </a:solidFill>
                      </a:endParaRPr>
                    </a:p>
                  </a:txBody>
                  <a:tcPr marT="91425" marB="91425" marR="91425" marL="91425"/>
                </a:tc>
                <a:tc>
                  <a:txBody>
                    <a:bodyPr/>
                    <a:lstStyle/>
                    <a:p>
                      <a:pPr indent="0" lvl="0" marL="0" rtl="0" algn="l">
                        <a:spcBef>
                          <a:spcPts val="0"/>
                        </a:spcBef>
                        <a:spcAft>
                          <a:spcPts val="0"/>
                        </a:spcAft>
                        <a:buNone/>
                      </a:pPr>
                      <a:r>
                        <a:rPr lang="en" sz="1200">
                          <a:solidFill>
                            <a:schemeClr val="accent5"/>
                          </a:solidFill>
                        </a:rPr>
                        <a:t>-0.4%</a:t>
                      </a:r>
                      <a:endParaRPr sz="1200">
                        <a:solidFill>
                          <a:schemeClr val="accent5"/>
                        </a:solidFill>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62" title="Chart"/>
          <p:cNvPicPr preferRelativeResize="0"/>
          <p:nvPr/>
        </p:nvPicPr>
        <p:blipFill>
          <a:blip r:embed="rId3">
            <a:alphaModFix/>
          </a:blip>
          <a:stretch>
            <a:fillRect/>
          </a:stretch>
        </p:blipFill>
        <p:spPr>
          <a:xfrm>
            <a:off x="3790025" y="826475"/>
            <a:ext cx="5353974" cy="3310548"/>
          </a:xfrm>
          <a:prstGeom prst="rect">
            <a:avLst/>
          </a:prstGeom>
          <a:noFill/>
          <a:ln>
            <a:noFill/>
          </a:ln>
        </p:spPr>
      </p:pic>
      <p:sp>
        <p:nvSpPr>
          <p:cNvPr id="400" name="Google Shape;400;p62"/>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Stitch Fix</a:t>
            </a:r>
            <a:endParaRPr sz="3800"/>
          </a:p>
        </p:txBody>
      </p:sp>
      <p:sp>
        <p:nvSpPr>
          <p:cNvPr id="401" name="Google Shape;401;p62"/>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700">
                <a:solidFill>
                  <a:schemeClr val="accent3"/>
                </a:solidFill>
                <a:latin typeface="Merriweather"/>
                <a:ea typeface="Merriweather"/>
                <a:cs typeface="Merriweather"/>
                <a:sym typeface="Merriweather"/>
              </a:rPr>
              <a:t>Alpha </a:t>
            </a:r>
            <a:r>
              <a:rPr lang="en" sz="900">
                <a:solidFill>
                  <a:schemeClr val="accent3"/>
                </a:solidFill>
                <a:latin typeface="Merriweather"/>
                <a:ea typeface="Merriweather"/>
                <a:cs typeface="Merriweather"/>
                <a:sym typeface="Merriweather"/>
              </a:rPr>
              <a:t>(realized)</a:t>
            </a:r>
            <a:r>
              <a:rPr lang="en" sz="1700">
                <a:solidFill>
                  <a:schemeClr val="accent3"/>
                </a:solidFill>
                <a:latin typeface="Merriweather"/>
                <a:ea typeface="Merriweather"/>
                <a:cs typeface="Merriweather"/>
                <a:sym typeface="Merriweather"/>
              </a:rPr>
              <a:t>:		-37.04%</a:t>
            </a:r>
            <a:endParaRPr sz="1700">
              <a:solidFill>
                <a:schemeClr val="accent3"/>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 sz="1700">
                <a:solidFill>
                  <a:schemeClr val="accent3"/>
                </a:solidFill>
                <a:latin typeface="Merriweather"/>
                <a:ea typeface="Merriweather"/>
                <a:cs typeface="Merriweather"/>
                <a:sym typeface="Merriweather"/>
              </a:rPr>
              <a:t>Alpha</a:t>
            </a:r>
            <a:r>
              <a:rPr lang="en" sz="900">
                <a:solidFill>
                  <a:schemeClr val="accent3"/>
                </a:solidFill>
                <a:latin typeface="Merriweather"/>
                <a:ea typeface="Merriweather"/>
                <a:cs typeface="Merriweather"/>
                <a:sym typeface="Merriweather"/>
              </a:rPr>
              <a:t> (annualized)</a:t>
            </a:r>
            <a:r>
              <a:rPr lang="en" sz="1700">
                <a:solidFill>
                  <a:schemeClr val="accent3"/>
                </a:solidFill>
                <a:latin typeface="Merriweather"/>
                <a:ea typeface="Merriweather"/>
                <a:cs typeface="Merriweather"/>
                <a:sym typeface="Merriweather"/>
              </a:rPr>
              <a:t>:	-82.65%</a:t>
            </a:r>
            <a:endParaRPr sz="600">
              <a:solidFill>
                <a:schemeClr val="accent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Silver Fund Portfolio Objectives</a:t>
            </a:r>
            <a:endParaRPr/>
          </a:p>
        </p:txBody>
      </p:sp>
      <p:sp>
        <p:nvSpPr>
          <p:cNvPr id="100" name="Google Shape;100;p18"/>
          <p:cNvSpPr txBox="1"/>
          <p:nvPr>
            <p:ph idx="1" type="subTitle"/>
          </p:nvPr>
        </p:nvSpPr>
        <p:spPr>
          <a:xfrm>
            <a:off x="329400" y="1534085"/>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2020 - 2021</a:t>
            </a:r>
            <a:endParaRPr/>
          </a:p>
        </p:txBody>
      </p:sp>
      <p:pic>
        <p:nvPicPr>
          <p:cNvPr id="101" name="Google Shape;101;p18"/>
          <p:cNvPicPr preferRelativeResize="0"/>
          <p:nvPr/>
        </p:nvPicPr>
        <p:blipFill>
          <a:blip r:embed="rId3">
            <a:alphaModFix/>
          </a:blip>
          <a:stretch>
            <a:fillRect/>
          </a:stretch>
        </p:blipFill>
        <p:spPr>
          <a:xfrm>
            <a:off x="6300275" y="2392275"/>
            <a:ext cx="2509599" cy="2548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Investment Theses</a:t>
            </a:r>
            <a:endParaRPr/>
          </a:p>
        </p:txBody>
      </p:sp>
      <p:sp>
        <p:nvSpPr>
          <p:cNvPr id="407" name="Google Shape;407;p63"/>
          <p:cNvSpPr txBox="1"/>
          <p:nvPr/>
        </p:nvSpPr>
        <p:spPr>
          <a:xfrm>
            <a:off x="437025" y="1436100"/>
            <a:ext cx="5972700" cy="785100"/>
          </a:xfrm>
          <a:prstGeom prst="rect">
            <a:avLst/>
          </a:prstGeom>
          <a:noFill/>
          <a:ln cap="flat" cmpd="sng" w="9525">
            <a:solidFill>
              <a:srgbClr val="66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a:ea typeface="Roboto"/>
                <a:cs typeface="Roboto"/>
                <a:sym typeface="Roboto"/>
              </a:rPr>
              <a:t>Recommendation: Short</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Target Price: $25.32</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Forecasted Return: 30.18%</a:t>
            </a:r>
            <a:endParaRPr sz="1300">
              <a:latin typeface="Roboto"/>
              <a:ea typeface="Roboto"/>
              <a:cs typeface="Roboto"/>
              <a:sym typeface="Roboto"/>
            </a:endParaRPr>
          </a:p>
        </p:txBody>
      </p:sp>
      <p:grpSp>
        <p:nvGrpSpPr>
          <p:cNvPr id="408" name="Google Shape;408;p63"/>
          <p:cNvGrpSpPr/>
          <p:nvPr/>
        </p:nvGrpSpPr>
        <p:grpSpPr>
          <a:xfrm>
            <a:off x="437025" y="2371650"/>
            <a:ext cx="8297850" cy="681000"/>
            <a:chOff x="437025" y="2371650"/>
            <a:chExt cx="8297850" cy="681000"/>
          </a:xfrm>
        </p:grpSpPr>
        <p:sp>
          <p:nvSpPr>
            <p:cNvPr id="409" name="Google Shape;409;p63"/>
            <p:cNvSpPr txBox="1"/>
            <p:nvPr/>
          </p:nvSpPr>
          <p:spPr>
            <a:xfrm>
              <a:off x="1904475" y="2371650"/>
              <a:ext cx="6830400" cy="681000"/>
            </a:xfrm>
            <a:prstGeom prst="rect">
              <a:avLst/>
            </a:prstGeom>
            <a:solidFill>
              <a:schemeClr val="accent3"/>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200">
                  <a:latin typeface="Roboto"/>
                  <a:ea typeface="Roboto"/>
                  <a:cs typeface="Roboto"/>
                  <a:sym typeface="Roboto"/>
                </a:rPr>
                <a:t>Decelerating growth, margin compression, declining returns on capital (ROE, ROIC, ROA, EBIT/NCTA), declining sales efficiency, never profitable, yet valuation multiples remain high.</a:t>
              </a:r>
              <a:endParaRPr sz="1200">
                <a:latin typeface="Roboto"/>
                <a:ea typeface="Roboto"/>
                <a:cs typeface="Roboto"/>
                <a:sym typeface="Roboto"/>
              </a:endParaRPr>
            </a:p>
          </p:txBody>
        </p:sp>
        <p:sp>
          <p:nvSpPr>
            <p:cNvPr id="410" name="Google Shape;410;p63"/>
            <p:cNvSpPr/>
            <p:nvPr/>
          </p:nvSpPr>
          <p:spPr>
            <a:xfrm>
              <a:off x="437025" y="2371650"/>
              <a:ext cx="1871400" cy="681000"/>
            </a:xfrm>
            <a:prstGeom prst="homePlat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Discouraging Financials</a:t>
              </a:r>
              <a:endParaRPr b="1" sz="1300">
                <a:solidFill>
                  <a:srgbClr val="FFFFFF"/>
                </a:solidFill>
                <a:latin typeface="Roboto"/>
                <a:ea typeface="Roboto"/>
                <a:cs typeface="Roboto"/>
                <a:sym typeface="Roboto"/>
              </a:endParaRPr>
            </a:p>
          </p:txBody>
        </p:sp>
      </p:grpSp>
      <p:grpSp>
        <p:nvGrpSpPr>
          <p:cNvPr id="411" name="Google Shape;411;p63"/>
          <p:cNvGrpSpPr/>
          <p:nvPr/>
        </p:nvGrpSpPr>
        <p:grpSpPr>
          <a:xfrm>
            <a:off x="423075" y="3260875"/>
            <a:ext cx="8297850" cy="681000"/>
            <a:chOff x="437025" y="2371650"/>
            <a:chExt cx="8297850" cy="681000"/>
          </a:xfrm>
        </p:grpSpPr>
        <p:sp>
          <p:nvSpPr>
            <p:cNvPr id="412" name="Google Shape;412;p63"/>
            <p:cNvSpPr txBox="1"/>
            <p:nvPr/>
          </p:nvSpPr>
          <p:spPr>
            <a:xfrm>
              <a:off x="1904475" y="2371650"/>
              <a:ext cx="6830400" cy="681000"/>
            </a:xfrm>
            <a:prstGeom prst="rect">
              <a:avLst/>
            </a:prstGeom>
            <a:solidFill>
              <a:schemeClr val="accent3"/>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200">
                  <a:latin typeface="Roboto"/>
                  <a:ea typeface="Roboto"/>
                  <a:cs typeface="Roboto"/>
                  <a:sym typeface="Roboto"/>
                </a:rPr>
                <a:t>We believe customers will start switching to brick-and-mortar stores post-COVID which will lower retention rates for Stitch Fix. Current retention rates are probably bad since the management team is never willing to disclose it. </a:t>
              </a:r>
              <a:endParaRPr sz="1200">
                <a:latin typeface="Roboto"/>
                <a:ea typeface="Roboto"/>
                <a:cs typeface="Roboto"/>
                <a:sym typeface="Roboto"/>
              </a:endParaRPr>
            </a:p>
          </p:txBody>
        </p:sp>
        <p:sp>
          <p:nvSpPr>
            <p:cNvPr id="413" name="Google Shape;413;p63"/>
            <p:cNvSpPr/>
            <p:nvPr/>
          </p:nvSpPr>
          <p:spPr>
            <a:xfrm>
              <a:off x="437025" y="2371650"/>
              <a:ext cx="1871400" cy="681000"/>
            </a:xfrm>
            <a:prstGeom prst="homePlat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Bleak Outlook Post-COVID</a:t>
              </a:r>
              <a:endParaRPr b="1" sz="1300">
                <a:solidFill>
                  <a:srgbClr val="FFFFFF"/>
                </a:solidFill>
                <a:latin typeface="Roboto"/>
                <a:ea typeface="Roboto"/>
                <a:cs typeface="Roboto"/>
                <a:sym typeface="Roboto"/>
              </a:endParaRPr>
            </a:p>
          </p:txBody>
        </p:sp>
      </p:grpSp>
      <p:grpSp>
        <p:nvGrpSpPr>
          <p:cNvPr id="414" name="Google Shape;414;p63"/>
          <p:cNvGrpSpPr/>
          <p:nvPr/>
        </p:nvGrpSpPr>
        <p:grpSpPr>
          <a:xfrm>
            <a:off x="423075" y="4150100"/>
            <a:ext cx="8297850" cy="681000"/>
            <a:chOff x="437025" y="2371650"/>
            <a:chExt cx="8297850" cy="681000"/>
          </a:xfrm>
        </p:grpSpPr>
        <p:sp>
          <p:nvSpPr>
            <p:cNvPr id="415" name="Google Shape;415;p63"/>
            <p:cNvSpPr txBox="1"/>
            <p:nvPr/>
          </p:nvSpPr>
          <p:spPr>
            <a:xfrm>
              <a:off x="1904475" y="2371650"/>
              <a:ext cx="6830400" cy="681000"/>
            </a:xfrm>
            <a:prstGeom prst="rect">
              <a:avLst/>
            </a:prstGeom>
            <a:solidFill>
              <a:schemeClr val="accent3"/>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200">
                  <a:latin typeface="Roboto"/>
                  <a:ea typeface="Roboto"/>
                  <a:cs typeface="Roboto"/>
                  <a:sym typeface="Roboto"/>
                </a:rPr>
                <a:t>The clothing industry is highly competitive and big players like Amazon are entering in the subscription clothing market, which may result in price wars and further slowdown in growth.</a:t>
              </a:r>
              <a:endParaRPr sz="1200">
                <a:latin typeface="Roboto"/>
                <a:ea typeface="Roboto"/>
                <a:cs typeface="Roboto"/>
                <a:sym typeface="Roboto"/>
              </a:endParaRPr>
            </a:p>
          </p:txBody>
        </p:sp>
        <p:sp>
          <p:nvSpPr>
            <p:cNvPr id="416" name="Google Shape;416;p63"/>
            <p:cNvSpPr/>
            <p:nvPr/>
          </p:nvSpPr>
          <p:spPr>
            <a:xfrm>
              <a:off x="437025" y="2371650"/>
              <a:ext cx="1871400" cy="681000"/>
            </a:xfrm>
            <a:prstGeom prst="homePlat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Highly Competitive Market</a:t>
              </a:r>
              <a:endParaRPr b="1" sz="1300">
                <a:solidFill>
                  <a:srgbClr val="FFFFFF"/>
                </a:solidFill>
                <a:latin typeface="Roboto"/>
                <a:ea typeface="Roboto"/>
                <a:cs typeface="Roboto"/>
                <a:sym typeface="Roboto"/>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unfolded from our thesis?</a:t>
            </a:r>
            <a:endParaRPr/>
          </a:p>
        </p:txBody>
      </p:sp>
      <p:sp>
        <p:nvSpPr>
          <p:cNvPr id="422" name="Google Shape;422;p64"/>
          <p:cNvSpPr txBox="1"/>
          <p:nvPr>
            <p:ph idx="1" type="body"/>
          </p:nvPr>
        </p:nvSpPr>
        <p:spPr>
          <a:xfrm>
            <a:off x="311700" y="1505700"/>
            <a:ext cx="3999900" cy="346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Limitations in business model</a:t>
            </a:r>
            <a:endParaRPr b="1">
              <a:solidFill>
                <a:schemeClr val="dk1"/>
              </a:solidFill>
            </a:endParaRPr>
          </a:p>
          <a:p>
            <a:pPr indent="-311150" lvl="0" marL="457200" rtl="0" algn="l">
              <a:spcBef>
                <a:spcPts val="0"/>
              </a:spcBef>
              <a:spcAft>
                <a:spcPts val="0"/>
              </a:spcAft>
              <a:buSzPts val="1300"/>
              <a:buChar char="➢"/>
            </a:pPr>
            <a:r>
              <a:rPr lang="en"/>
              <a:t>Can’t benefit from holiday sales due to consumer behavior shift to gift giving</a:t>
            </a:r>
            <a:endParaRPr/>
          </a:p>
          <a:p>
            <a:pPr indent="0" lvl="0" marL="0" rtl="0" algn="l">
              <a:spcBef>
                <a:spcPts val="0"/>
              </a:spcBef>
              <a:spcAft>
                <a:spcPts val="0"/>
              </a:spcAft>
              <a:buNone/>
            </a:pPr>
            <a:r>
              <a:rPr b="1" lang="en">
                <a:solidFill>
                  <a:schemeClr val="dk1"/>
                </a:solidFill>
              </a:rPr>
              <a:t>Worsened</a:t>
            </a:r>
            <a:r>
              <a:rPr b="1" lang="en">
                <a:solidFill>
                  <a:schemeClr val="dk1"/>
                </a:solidFill>
              </a:rPr>
              <a:t> unit economics &amp; financials</a:t>
            </a:r>
            <a:endParaRPr b="1">
              <a:solidFill>
                <a:schemeClr val="dk1"/>
              </a:solidFill>
            </a:endParaRPr>
          </a:p>
          <a:p>
            <a:pPr indent="-311150" lvl="0" marL="457200" rtl="0" algn="l">
              <a:spcBef>
                <a:spcPts val="0"/>
              </a:spcBef>
              <a:spcAft>
                <a:spcPts val="0"/>
              </a:spcAft>
              <a:buSzPts val="1300"/>
              <a:buChar char="➢"/>
            </a:pPr>
            <a:r>
              <a:rPr lang="en"/>
              <a:t>Lower net revenue/active client, CAC, SG&amp;A efficiency, and never disclosed retention rate</a:t>
            </a:r>
            <a:endParaRPr/>
          </a:p>
          <a:p>
            <a:pPr indent="-311150" lvl="0" marL="457200" rtl="0" algn="l">
              <a:spcBef>
                <a:spcPts val="0"/>
              </a:spcBef>
              <a:spcAft>
                <a:spcPts val="0"/>
              </a:spcAft>
              <a:buSzPts val="1300"/>
              <a:buChar char="➢"/>
            </a:pPr>
            <a:r>
              <a:rPr lang="en"/>
              <a:t>Lower ROIC, ROA, ROE, and margins</a:t>
            </a:r>
            <a:endParaRPr/>
          </a:p>
          <a:p>
            <a:pPr indent="0" lvl="0" marL="0" rtl="0" algn="l">
              <a:spcBef>
                <a:spcPts val="0"/>
              </a:spcBef>
              <a:spcAft>
                <a:spcPts val="0"/>
              </a:spcAft>
              <a:buNone/>
            </a:pPr>
            <a:r>
              <a:rPr b="1" lang="en">
                <a:solidFill>
                  <a:schemeClr val="dk1"/>
                </a:solidFill>
              </a:rPr>
              <a:t>EV/Rev multiple remains high</a:t>
            </a:r>
            <a:endParaRPr b="1">
              <a:solidFill>
                <a:schemeClr val="dk1"/>
              </a:solidFill>
            </a:endParaRPr>
          </a:p>
          <a:p>
            <a:pPr indent="-311150" lvl="0" marL="457200" rtl="0" algn="l">
              <a:spcBef>
                <a:spcPts val="0"/>
              </a:spcBef>
              <a:spcAft>
                <a:spcPts val="0"/>
              </a:spcAft>
              <a:buSzPts val="1300"/>
              <a:buChar char="➢"/>
            </a:pPr>
            <a:r>
              <a:rPr lang="en"/>
              <a:t>Current: 3.01x, our upside: 2.1x, 2020 avg EV/Rev = 1.33x, 3-year avg: 1.84x</a:t>
            </a:r>
            <a:endParaRPr/>
          </a:p>
          <a:p>
            <a:pPr indent="0" lvl="0" marL="0" rtl="0" algn="l">
              <a:spcBef>
                <a:spcPts val="0"/>
              </a:spcBef>
              <a:spcAft>
                <a:spcPts val="0"/>
              </a:spcAft>
              <a:buNone/>
            </a:pPr>
            <a:r>
              <a:rPr b="1" lang="en">
                <a:solidFill>
                  <a:schemeClr val="dk1"/>
                </a:solidFill>
              </a:rPr>
              <a:t>Profitability is unsustainable</a:t>
            </a:r>
            <a:endParaRPr b="1">
              <a:solidFill>
                <a:schemeClr val="dk1"/>
              </a:solidFill>
            </a:endParaRPr>
          </a:p>
          <a:p>
            <a:pPr indent="-311150" lvl="0" marL="457200" rtl="0" algn="l">
              <a:spcBef>
                <a:spcPts val="0"/>
              </a:spcBef>
              <a:spcAft>
                <a:spcPts val="0"/>
              </a:spcAft>
              <a:buSzPts val="1300"/>
              <a:buChar char="➢"/>
            </a:pPr>
            <a:r>
              <a:rPr lang="en"/>
              <a:t>Profit surprise due to CARES Act (expires Jan 1, 2021), Biden plans to raise corporate taxes</a:t>
            </a:r>
            <a:endParaRPr/>
          </a:p>
        </p:txBody>
      </p:sp>
      <p:pic>
        <p:nvPicPr>
          <p:cNvPr id="423" name="Google Shape;423;p64"/>
          <p:cNvPicPr preferRelativeResize="0"/>
          <p:nvPr/>
        </p:nvPicPr>
        <p:blipFill>
          <a:blip r:embed="rId3">
            <a:alphaModFix/>
          </a:blip>
          <a:stretch>
            <a:fillRect/>
          </a:stretch>
        </p:blipFill>
        <p:spPr>
          <a:xfrm>
            <a:off x="4311600" y="1623475"/>
            <a:ext cx="4672201" cy="26849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no longer aligns with our thesis?</a:t>
            </a:r>
            <a:endParaRPr/>
          </a:p>
        </p:txBody>
      </p:sp>
      <p:grpSp>
        <p:nvGrpSpPr>
          <p:cNvPr id="429" name="Google Shape;429;p65"/>
          <p:cNvGrpSpPr/>
          <p:nvPr/>
        </p:nvGrpSpPr>
        <p:grpSpPr>
          <a:xfrm>
            <a:off x="494838" y="1498475"/>
            <a:ext cx="7926106" cy="2697871"/>
            <a:chOff x="494838" y="1498475"/>
            <a:chExt cx="7926106" cy="2697871"/>
          </a:xfrm>
        </p:grpSpPr>
        <p:grpSp>
          <p:nvGrpSpPr>
            <p:cNvPr id="430" name="Google Shape;430;p65"/>
            <p:cNvGrpSpPr/>
            <p:nvPr/>
          </p:nvGrpSpPr>
          <p:grpSpPr>
            <a:xfrm>
              <a:off x="494838" y="1498475"/>
              <a:ext cx="7926106" cy="443671"/>
              <a:chOff x="437025" y="2371650"/>
              <a:chExt cx="8297850" cy="681000"/>
            </a:xfrm>
          </p:grpSpPr>
          <p:sp>
            <p:nvSpPr>
              <p:cNvPr id="431" name="Google Shape;431;p65"/>
              <p:cNvSpPr txBox="1"/>
              <p:nvPr/>
            </p:nvSpPr>
            <p:spPr>
              <a:xfrm>
                <a:off x="1904475" y="2371650"/>
                <a:ext cx="6830400" cy="681000"/>
              </a:xfrm>
              <a:prstGeom prst="rect">
                <a:avLst/>
              </a:prstGeom>
              <a:solidFill>
                <a:schemeClr val="accent3"/>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100">
                    <a:latin typeface="Roboto"/>
                    <a:ea typeface="Roboto"/>
                    <a:cs typeface="Roboto"/>
                    <a:sym typeface="Roboto"/>
                  </a:rPr>
                  <a:t>Fix Preview, Shop By Category, Live Styling: Increases TAM &amp; conversion rate. Keep rate &amp; AOV went up by 10%, may improve financials in the long run. </a:t>
                </a:r>
                <a:endParaRPr sz="1100">
                  <a:latin typeface="Roboto"/>
                  <a:ea typeface="Roboto"/>
                  <a:cs typeface="Roboto"/>
                  <a:sym typeface="Roboto"/>
                </a:endParaRPr>
              </a:p>
            </p:txBody>
          </p:sp>
          <p:sp>
            <p:nvSpPr>
              <p:cNvPr id="432" name="Google Shape;432;p65"/>
              <p:cNvSpPr/>
              <p:nvPr/>
            </p:nvSpPr>
            <p:spPr>
              <a:xfrm>
                <a:off x="437025" y="2371650"/>
                <a:ext cx="1871400" cy="681000"/>
              </a:xfrm>
              <a:prstGeom prst="homePlat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Improvements in Business Model</a:t>
                </a:r>
                <a:endParaRPr b="1" sz="1300">
                  <a:solidFill>
                    <a:srgbClr val="FFFFFF"/>
                  </a:solidFill>
                  <a:latin typeface="Roboto"/>
                  <a:ea typeface="Roboto"/>
                  <a:cs typeface="Roboto"/>
                  <a:sym typeface="Roboto"/>
                </a:endParaRPr>
              </a:p>
            </p:txBody>
          </p:sp>
        </p:grpSp>
        <p:grpSp>
          <p:nvGrpSpPr>
            <p:cNvPr id="433" name="Google Shape;433;p65"/>
            <p:cNvGrpSpPr/>
            <p:nvPr/>
          </p:nvGrpSpPr>
          <p:grpSpPr>
            <a:xfrm>
              <a:off x="494838" y="2062025"/>
              <a:ext cx="7926106" cy="443672"/>
              <a:chOff x="437025" y="2371650"/>
              <a:chExt cx="8297850" cy="681000"/>
            </a:xfrm>
          </p:grpSpPr>
          <p:sp>
            <p:nvSpPr>
              <p:cNvPr id="434" name="Google Shape;434;p65"/>
              <p:cNvSpPr txBox="1"/>
              <p:nvPr/>
            </p:nvSpPr>
            <p:spPr>
              <a:xfrm>
                <a:off x="1904475" y="2371650"/>
                <a:ext cx="6830400" cy="681000"/>
              </a:xfrm>
              <a:prstGeom prst="rect">
                <a:avLst/>
              </a:prstGeom>
              <a:solidFill>
                <a:schemeClr val="accent3"/>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100">
                    <a:latin typeface="Roboto"/>
                    <a:ea typeface="Roboto"/>
                    <a:cs typeface="Roboto"/>
                    <a:sym typeface="Roboto"/>
                  </a:rPr>
                  <a:t>Holiday e-commerce sales lead to carrier delays. On the flip side: carrier concentration problems</a:t>
                </a:r>
                <a:endParaRPr sz="1100">
                  <a:latin typeface="Roboto"/>
                  <a:ea typeface="Roboto"/>
                  <a:cs typeface="Roboto"/>
                  <a:sym typeface="Roboto"/>
                </a:endParaRPr>
              </a:p>
            </p:txBody>
          </p:sp>
          <p:sp>
            <p:nvSpPr>
              <p:cNvPr id="435" name="Google Shape;435;p65"/>
              <p:cNvSpPr/>
              <p:nvPr/>
            </p:nvSpPr>
            <p:spPr>
              <a:xfrm>
                <a:off x="437025" y="2371650"/>
                <a:ext cx="1871400" cy="681000"/>
              </a:xfrm>
              <a:prstGeom prst="homePlat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Temporary Missed Earnings</a:t>
                </a:r>
                <a:endParaRPr b="1" sz="1300">
                  <a:solidFill>
                    <a:srgbClr val="FFFFFF"/>
                  </a:solidFill>
                  <a:latin typeface="Roboto"/>
                  <a:ea typeface="Roboto"/>
                  <a:cs typeface="Roboto"/>
                  <a:sym typeface="Roboto"/>
                </a:endParaRPr>
              </a:p>
            </p:txBody>
          </p:sp>
        </p:grpSp>
        <p:grpSp>
          <p:nvGrpSpPr>
            <p:cNvPr id="436" name="Google Shape;436;p65"/>
            <p:cNvGrpSpPr/>
            <p:nvPr/>
          </p:nvGrpSpPr>
          <p:grpSpPr>
            <a:xfrm>
              <a:off x="494838" y="2625575"/>
              <a:ext cx="7926106" cy="443672"/>
              <a:chOff x="437025" y="2371650"/>
              <a:chExt cx="8297850" cy="681000"/>
            </a:xfrm>
          </p:grpSpPr>
          <p:sp>
            <p:nvSpPr>
              <p:cNvPr id="437" name="Google Shape;437;p65"/>
              <p:cNvSpPr txBox="1"/>
              <p:nvPr/>
            </p:nvSpPr>
            <p:spPr>
              <a:xfrm>
                <a:off x="1904475" y="2371650"/>
                <a:ext cx="6830400" cy="681000"/>
              </a:xfrm>
              <a:prstGeom prst="rect">
                <a:avLst/>
              </a:prstGeom>
              <a:solidFill>
                <a:schemeClr val="accent3"/>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100">
                    <a:latin typeface="Roboto"/>
                    <a:ea typeface="Roboto"/>
                    <a:cs typeface="Roboto"/>
                    <a:sym typeface="Roboto"/>
                  </a:rPr>
                  <a:t>Supply chains will go back to normal, disposable income may increase</a:t>
                </a:r>
                <a:endParaRPr sz="1100">
                  <a:latin typeface="Roboto"/>
                  <a:ea typeface="Roboto"/>
                  <a:cs typeface="Roboto"/>
                  <a:sym typeface="Roboto"/>
                </a:endParaRPr>
              </a:p>
            </p:txBody>
          </p:sp>
          <p:sp>
            <p:nvSpPr>
              <p:cNvPr id="438" name="Google Shape;438;p65"/>
              <p:cNvSpPr/>
              <p:nvPr/>
            </p:nvSpPr>
            <p:spPr>
              <a:xfrm>
                <a:off x="437025" y="2371650"/>
                <a:ext cx="1871400" cy="681000"/>
              </a:xfrm>
              <a:prstGeom prst="homePlat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Mixed Post-COVID Impacts</a:t>
                </a:r>
                <a:endParaRPr b="1" sz="1300">
                  <a:solidFill>
                    <a:srgbClr val="FFFFFF"/>
                  </a:solidFill>
                  <a:latin typeface="Roboto"/>
                  <a:ea typeface="Roboto"/>
                  <a:cs typeface="Roboto"/>
                  <a:sym typeface="Roboto"/>
                </a:endParaRPr>
              </a:p>
            </p:txBody>
          </p:sp>
        </p:grpSp>
        <p:grpSp>
          <p:nvGrpSpPr>
            <p:cNvPr id="439" name="Google Shape;439;p65"/>
            <p:cNvGrpSpPr/>
            <p:nvPr/>
          </p:nvGrpSpPr>
          <p:grpSpPr>
            <a:xfrm>
              <a:off x="494838" y="3189125"/>
              <a:ext cx="7926106" cy="443671"/>
              <a:chOff x="437025" y="2371650"/>
              <a:chExt cx="8297850" cy="681000"/>
            </a:xfrm>
          </p:grpSpPr>
          <p:sp>
            <p:nvSpPr>
              <p:cNvPr id="440" name="Google Shape;440;p65"/>
              <p:cNvSpPr txBox="1"/>
              <p:nvPr/>
            </p:nvSpPr>
            <p:spPr>
              <a:xfrm>
                <a:off x="1904475" y="2371650"/>
                <a:ext cx="6830400" cy="681000"/>
              </a:xfrm>
              <a:prstGeom prst="rect">
                <a:avLst/>
              </a:prstGeom>
              <a:solidFill>
                <a:schemeClr val="accent3"/>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100">
                    <a:latin typeface="Roboto"/>
                    <a:ea typeface="Roboto"/>
                    <a:cs typeface="Roboto"/>
                    <a:sym typeface="Roboto"/>
                  </a:rPr>
                  <a:t>New CFO (15 years at Amazon as CFO/VP in digital, advertising &amp; corporate development finance) &amp; CPO are from Amazon (14 years at Amazon as VP, run Community Shopping)</a:t>
                </a:r>
                <a:endParaRPr sz="1100">
                  <a:latin typeface="Roboto"/>
                  <a:ea typeface="Roboto"/>
                  <a:cs typeface="Roboto"/>
                  <a:sym typeface="Roboto"/>
                </a:endParaRPr>
              </a:p>
            </p:txBody>
          </p:sp>
          <p:sp>
            <p:nvSpPr>
              <p:cNvPr id="441" name="Google Shape;441;p65"/>
              <p:cNvSpPr/>
              <p:nvPr/>
            </p:nvSpPr>
            <p:spPr>
              <a:xfrm>
                <a:off x="437025" y="2371650"/>
                <a:ext cx="1871400" cy="681000"/>
              </a:xfrm>
              <a:prstGeom prst="homePlat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Management Team Improvements</a:t>
                </a:r>
                <a:endParaRPr b="1" sz="1300">
                  <a:solidFill>
                    <a:srgbClr val="FFFFFF"/>
                  </a:solidFill>
                  <a:latin typeface="Roboto"/>
                  <a:ea typeface="Roboto"/>
                  <a:cs typeface="Roboto"/>
                  <a:sym typeface="Roboto"/>
                </a:endParaRPr>
              </a:p>
            </p:txBody>
          </p:sp>
        </p:grpSp>
        <p:grpSp>
          <p:nvGrpSpPr>
            <p:cNvPr id="442" name="Google Shape;442;p65"/>
            <p:cNvGrpSpPr/>
            <p:nvPr/>
          </p:nvGrpSpPr>
          <p:grpSpPr>
            <a:xfrm>
              <a:off x="494838" y="3752675"/>
              <a:ext cx="7926106" cy="443671"/>
              <a:chOff x="437025" y="2371650"/>
              <a:chExt cx="8297850" cy="681000"/>
            </a:xfrm>
          </p:grpSpPr>
          <p:sp>
            <p:nvSpPr>
              <p:cNvPr id="443" name="Google Shape;443;p65"/>
              <p:cNvSpPr txBox="1"/>
              <p:nvPr/>
            </p:nvSpPr>
            <p:spPr>
              <a:xfrm>
                <a:off x="1904475" y="2371650"/>
                <a:ext cx="6830400" cy="681000"/>
              </a:xfrm>
              <a:prstGeom prst="rect">
                <a:avLst/>
              </a:prstGeom>
              <a:solidFill>
                <a:schemeClr val="accent3"/>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100">
                    <a:latin typeface="Roboto"/>
                    <a:ea typeface="Roboto"/>
                    <a:cs typeface="Roboto"/>
                    <a:sym typeface="Roboto"/>
                  </a:rPr>
                  <a:t>EV/Rev may be inaccurate as company’s revenue recognition is different, M&amp;A and private company comps show high EV/Rev multiples</a:t>
                </a:r>
                <a:endParaRPr sz="1100">
                  <a:latin typeface="Roboto"/>
                  <a:ea typeface="Roboto"/>
                  <a:cs typeface="Roboto"/>
                  <a:sym typeface="Roboto"/>
                </a:endParaRPr>
              </a:p>
            </p:txBody>
          </p:sp>
          <p:sp>
            <p:nvSpPr>
              <p:cNvPr id="444" name="Google Shape;444;p65"/>
              <p:cNvSpPr/>
              <p:nvPr/>
            </p:nvSpPr>
            <p:spPr>
              <a:xfrm>
                <a:off x="437025" y="2371650"/>
                <a:ext cx="1871400" cy="681000"/>
              </a:xfrm>
              <a:prstGeom prst="homePlat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Conservative Valuation Multiples</a:t>
                </a:r>
                <a:endParaRPr b="1" sz="1300">
                  <a:solidFill>
                    <a:srgbClr val="FFFFFF"/>
                  </a:solidFill>
                  <a:latin typeface="Roboto"/>
                  <a:ea typeface="Roboto"/>
                  <a:cs typeface="Roboto"/>
                  <a:sym typeface="Roboto"/>
                </a:endParaRPr>
              </a:p>
            </p:txBody>
          </p:sp>
        </p:grpSp>
      </p:grpSp>
      <p:sp>
        <p:nvSpPr>
          <p:cNvPr id="445" name="Google Shape;445;p65"/>
          <p:cNvSpPr txBox="1"/>
          <p:nvPr/>
        </p:nvSpPr>
        <p:spPr>
          <a:xfrm>
            <a:off x="569650" y="4316225"/>
            <a:ext cx="7851300" cy="692700"/>
          </a:xfrm>
          <a:prstGeom prst="rect">
            <a:avLst/>
          </a:prstGeom>
          <a:solidFill>
            <a:srgbClr val="EDE3DA"/>
          </a:solidFill>
          <a:ln cap="flat" cmpd="sng" w="9525">
            <a:solidFill>
              <a:srgbClr val="002F4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Roboto"/>
                <a:ea typeface="Roboto"/>
                <a:cs typeface="Roboto"/>
                <a:sym typeface="Roboto"/>
              </a:rPr>
              <a:t>Le Tote:</a:t>
            </a:r>
            <a:r>
              <a:rPr lang="en" sz="1100">
                <a:latin typeface="Roboto"/>
                <a:ea typeface="Roboto"/>
                <a:cs typeface="Roboto"/>
                <a:sym typeface="Roboto"/>
              </a:rPr>
              <a:t> Personalized clothing subscription &amp; rented fashion for women, Nov 2019, </a:t>
            </a:r>
            <a:r>
              <a:rPr lang="en" sz="1100" u="sng">
                <a:latin typeface="Roboto"/>
                <a:ea typeface="Roboto"/>
                <a:cs typeface="Roboto"/>
                <a:sym typeface="Roboto"/>
              </a:rPr>
              <a:t>2.79x EV/Rev</a:t>
            </a:r>
            <a:r>
              <a:rPr lang="en" sz="1100">
                <a:latin typeface="Roboto"/>
                <a:ea typeface="Roboto"/>
                <a:cs typeface="Roboto"/>
                <a:sym typeface="Roboto"/>
              </a:rPr>
              <a:t>, </a:t>
            </a:r>
            <a:r>
              <a:rPr i="1" lang="en" sz="1100">
                <a:latin typeface="Roboto"/>
                <a:ea typeface="Roboto"/>
                <a:cs typeface="Roboto"/>
                <a:sym typeface="Roboto"/>
              </a:rPr>
              <a:t>130% Rev Growth</a:t>
            </a:r>
            <a:endParaRPr i="1" sz="1100">
              <a:latin typeface="Roboto"/>
              <a:ea typeface="Roboto"/>
              <a:cs typeface="Roboto"/>
              <a:sym typeface="Roboto"/>
            </a:endParaRPr>
          </a:p>
          <a:p>
            <a:pPr indent="0" lvl="0" marL="0" rtl="0" algn="l">
              <a:spcBef>
                <a:spcPts val="0"/>
              </a:spcBef>
              <a:spcAft>
                <a:spcPts val="0"/>
              </a:spcAft>
              <a:buNone/>
            </a:pPr>
            <a:r>
              <a:rPr b="1" lang="en" sz="1100">
                <a:latin typeface="Roboto"/>
                <a:ea typeface="Roboto"/>
                <a:cs typeface="Roboto"/>
                <a:sym typeface="Roboto"/>
              </a:rPr>
              <a:t>Trunk Club:</a:t>
            </a:r>
            <a:r>
              <a:rPr lang="en" sz="1100">
                <a:latin typeface="Roboto"/>
                <a:ea typeface="Roboto"/>
                <a:cs typeface="Roboto"/>
                <a:sym typeface="Roboto"/>
              </a:rPr>
              <a:t> Personalized mid- to high-end men's and women's subscription box, July 2014: </a:t>
            </a:r>
            <a:r>
              <a:rPr lang="en" sz="1100" u="sng">
                <a:latin typeface="Roboto"/>
                <a:ea typeface="Roboto"/>
                <a:cs typeface="Roboto"/>
                <a:sym typeface="Roboto"/>
              </a:rPr>
              <a:t>3.43 EV/Rev</a:t>
            </a:r>
            <a:r>
              <a:rPr i="1" lang="en" sz="1100">
                <a:latin typeface="Roboto"/>
                <a:ea typeface="Roboto"/>
                <a:cs typeface="Roboto"/>
                <a:sym typeface="Roboto"/>
              </a:rPr>
              <a:t>, 376% Rev Growth</a:t>
            </a:r>
            <a:endParaRPr i="1" sz="1100">
              <a:latin typeface="Roboto"/>
              <a:ea typeface="Roboto"/>
              <a:cs typeface="Roboto"/>
              <a:sym typeface="Roboto"/>
            </a:endParaRPr>
          </a:p>
          <a:p>
            <a:pPr indent="0" lvl="0" marL="0" rtl="0" algn="l">
              <a:spcBef>
                <a:spcPts val="0"/>
              </a:spcBef>
              <a:spcAft>
                <a:spcPts val="0"/>
              </a:spcAft>
              <a:buNone/>
            </a:pPr>
            <a:r>
              <a:rPr b="1" lang="en" sz="1100">
                <a:latin typeface="Roboto"/>
                <a:ea typeface="Roboto"/>
                <a:cs typeface="Roboto"/>
                <a:sym typeface="Roboto"/>
              </a:rPr>
              <a:t>Rent the Runway:</a:t>
            </a:r>
            <a:r>
              <a:rPr lang="en" sz="1100">
                <a:latin typeface="Roboto"/>
                <a:ea typeface="Roboto"/>
                <a:cs typeface="Roboto"/>
                <a:sym typeface="Roboto"/>
              </a:rPr>
              <a:t> Premier subscription fashion service to rent designer styles, Dec 2016: </a:t>
            </a:r>
            <a:r>
              <a:rPr lang="en" sz="1100" u="sng">
                <a:latin typeface="Roboto"/>
                <a:ea typeface="Roboto"/>
                <a:cs typeface="Roboto"/>
                <a:sym typeface="Roboto"/>
              </a:rPr>
              <a:t>6.2 EV/Rev,</a:t>
            </a:r>
            <a:r>
              <a:rPr i="1" lang="en" sz="1100">
                <a:latin typeface="Roboto"/>
                <a:ea typeface="Roboto"/>
                <a:cs typeface="Roboto"/>
                <a:sym typeface="Roboto"/>
              </a:rPr>
              <a:t> 67% 3-year CAGR</a:t>
            </a:r>
            <a:endParaRPr i="1" sz="1100">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Overall </a:t>
            </a:r>
            <a:r>
              <a:rPr lang="en"/>
              <a:t>Successes and Learning Opportunities</a:t>
            </a:r>
            <a:endParaRPr/>
          </a:p>
        </p:txBody>
      </p:sp>
      <p:sp>
        <p:nvSpPr>
          <p:cNvPr id="451" name="Google Shape;451;p6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000">
                <a:solidFill>
                  <a:schemeClr val="accent1"/>
                </a:solidFill>
              </a:rPr>
              <a:t>Successes</a:t>
            </a:r>
            <a:endParaRPr b="1" sz="2000">
              <a:solidFill>
                <a:schemeClr val="accent1"/>
              </a:solidFill>
            </a:endParaRPr>
          </a:p>
          <a:p>
            <a:pPr indent="-330200" lvl="0" marL="457200" rtl="0" algn="l">
              <a:spcBef>
                <a:spcPts val="1200"/>
              </a:spcBef>
              <a:spcAft>
                <a:spcPts val="0"/>
              </a:spcAft>
              <a:buSzPts val="1600"/>
              <a:buChar char="●"/>
            </a:pPr>
            <a:r>
              <a:rPr lang="en" sz="1600"/>
              <a:t>Identified metrics that matter/Industry-specific metrics</a:t>
            </a:r>
            <a:endParaRPr sz="1600"/>
          </a:p>
          <a:p>
            <a:pPr indent="-330200" lvl="0" marL="457200" rtl="0" algn="l">
              <a:spcBef>
                <a:spcPts val="0"/>
              </a:spcBef>
              <a:spcAft>
                <a:spcPts val="0"/>
              </a:spcAft>
              <a:buSzPts val="1600"/>
              <a:buChar char="●"/>
            </a:pPr>
            <a:r>
              <a:rPr lang="en" sz="1600"/>
              <a:t>Some thesis points did play out (Stock has fallen more than 54% since January)</a:t>
            </a:r>
            <a:endParaRPr sz="1600"/>
          </a:p>
          <a:p>
            <a:pPr indent="-330200" lvl="1" marL="914400" rtl="0" algn="l">
              <a:spcBef>
                <a:spcPts val="0"/>
              </a:spcBef>
              <a:spcAft>
                <a:spcPts val="0"/>
              </a:spcAft>
              <a:buSzPts val="1600"/>
              <a:buChar char="○"/>
            </a:pPr>
            <a:r>
              <a:rPr lang="en" sz="1600"/>
              <a:t>Limitations in business model</a:t>
            </a:r>
            <a:endParaRPr sz="1600"/>
          </a:p>
          <a:p>
            <a:pPr indent="-330200" lvl="1" marL="914400" rtl="0" algn="l">
              <a:spcBef>
                <a:spcPts val="0"/>
              </a:spcBef>
              <a:spcAft>
                <a:spcPts val="0"/>
              </a:spcAft>
              <a:buSzPts val="1600"/>
              <a:buChar char="○"/>
            </a:pPr>
            <a:r>
              <a:rPr lang="en" sz="1600"/>
              <a:t>Bad financials &amp; unit economics</a:t>
            </a:r>
            <a:endParaRPr sz="1600"/>
          </a:p>
          <a:p>
            <a:pPr indent="-330200" lvl="1" marL="914400" rtl="0" algn="l">
              <a:spcBef>
                <a:spcPts val="0"/>
              </a:spcBef>
              <a:spcAft>
                <a:spcPts val="0"/>
              </a:spcAft>
              <a:buSzPts val="1600"/>
              <a:buChar char="○"/>
            </a:pPr>
            <a:r>
              <a:rPr lang="en" sz="1600"/>
              <a:t>High revenue multiples</a:t>
            </a:r>
            <a:endParaRPr sz="1600"/>
          </a:p>
          <a:p>
            <a:pPr indent="-330200" lvl="1" marL="914400" rtl="0" algn="l">
              <a:spcBef>
                <a:spcPts val="0"/>
              </a:spcBef>
              <a:spcAft>
                <a:spcPts val="0"/>
              </a:spcAft>
              <a:buSzPts val="1600"/>
              <a:buChar char="○"/>
            </a:pPr>
            <a:r>
              <a:rPr lang="en" sz="1600"/>
              <a:t>Unsustainable profitability</a:t>
            </a:r>
            <a:endParaRPr sz="1600"/>
          </a:p>
        </p:txBody>
      </p:sp>
      <p:sp>
        <p:nvSpPr>
          <p:cNvPr id="452" name="Google Shape;452;p66"/>
          <p:cNvSpPr txBox="1"/>
          <p:nvPr>
            <p:ph idx="2" type="body"/>
          </p:nvPr>
        </p:nvSpPr>
        <p:spPr>
          <a:xfrm>
            <a:off x="4832400" y="1505700"/>
            <a:ext cx="3999900" cy="3409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sz="2000">
                <a:solidFill>
                  <a:schemeClr val="accent1"/>
                </a:solidFill>
              </a:rPr>
              <a:t>Learning Opportunities</a:t>
            </a:r>
            <a:endParaRPr b="1" sz="2000">
              <a:solidFill>
                <a:schemeClr val="accent1"/>
              </a:solidFill>
            </a:endParaRPr>
          </a:p>
          <a:p>
            <a:pPr indent="-312261" lvl="0" marL="457200" rtl="0" algn="l">
              <a:spcBef>
                <a:spcPts val="1200"/>
              </a:spcBef>
              <a:spcAft>
                <a:spcPts val="0"/>
              </a:spcAft>
              <a:buSzPct val="100000"/>
              <a:buChar char="●"/>
            </a:pPr>
            <a:r>
              <a:rPr lang="en" sz="1700"/>
              <a:t>Even if some of our thesis does play out, other factors can continue to push the price away from our target.</a:t>
            </a:r>
            <a:endParaRPr sz="1700"/>
          </a:p>
          <a:p>
            <a:pPr indent="-312261" lvl="0" marL="457200" rtl="0" algn="l">
              <a:spcBef>
                <a:spcPts val="0"/>
              </a:spcBef>
              <a:spcAft>
                <a:spcPts val="0"/>
              </a:spcAft>
              <a:buSzPct val="100000"/>
              <a:buChar char="●"/>
            </a:pPr>
            <a:r>
              <a:rPr b="1" lang="en" sz="1700"/>
              <a:t>How can we hedge against this?</a:t>
            </a:r>
            <a:endParaRPr b="1" sz="1700"/>
          </a:p>
          <a:p>
            <a:pPr indent="-312261" lvl="1" marL="914400" rtl="0" algn="l">
              <a:spcBef>
                <a:spcPts val="0"/>
              </a:spcBef>
              <a:spcAft>
                <a:spcPts val="0"/>
              </a:spcAft>
              <a:buSzPct val="100000"/>
              <a:buChar char="○"/>
            </a:pPr>
            <a:r>
              <a:rPr lang="en" sz="1700"/>
              <a:t>Craft a trade to isolate the factors we are interested in.</a:t>
            </a:r>
            <a:endParaRPr sz="1700"/>
          </a:p>
          <a:p>
            <a:pPr indent="-312261" lvl="1" marL="914400" rtl="0" algn="l">
              <a:spcBef>
                <a:spcPts val="0"/>
              </a:spcBef>
              <a:spcAft>
                <a:spcPts val="0"/>
              </a:spcAft>
              <a:buSzPct val="100000"/>
              <a:buChar char="○"/>
            </a:pPr>
            <a:r>
              <a:rPr lang="en" sz="1700"/>
              <a:t>Frequently revisit positions. Ask, would I still buy/short this stock today?</a:t>
            </a:r>
            <a:endParaRPr sz="1700"/>
          </a:p>
          <a:p>
            <a:pPr indent="-312261" lvl="1" marL="914400" rtl="0" algn="l">
              <a:spcBef>
                <a:spcPts val="0"/>
              </a:spcBef>
              <a:spcAft>
                <a:spcPts val="0"/>
              </a:spcAft>
              <a:buSzPct val="100000"/>
              <a:buChar char="○"/>
            </a:pPr>
            <a:r>
              <a:rPr lang="en" sz="1700"/>
              <a:t>Have strong &amp; specific catalysts</a:t>
            </a:r>
            <a:endParaRPr sz="1700"/>
          </a:p>
          <a:p>
            <a:pPr indent="-312261" lvl="1" marL="914400" rtl="0" algn="l">
              <a:spcBef>
                <a:spcPts val="0"/>
              </a:spcBef>
              <a:spcAft>
                <a:spcPts val="0"/>
              </a:spcAft>
              <a:buSzPct val="100000"/>
              <a:buChar char="○"/>
            </a:pPr>
            <a:r>
              <a:rPr lang="en" sz="1700"/>
              <a:t>Ask, why now? Timing is important.</a:t>
            </a:r>
            <a:endParaRPr sz="1700"/>
          </a:p>
          <a:p>
            <a:pPr indent="-312261" lvl="1" marL="914400" rtl="0" algn="l">
              <a:spcBef>
                <a:spcPts val="0"/>
              </a:spcBef>
              <a:spcAft>
                <a:spcPts val="0"/>
              </a:spcAft>
              <a:buSzPct val="100000"/>
              <a:buChar char="○"/>
            </a:pPr>
            <a:r>
              <a:rPr lang="en" sz="1700"/>
              <a:t>Consider what strategies the company may implement/be implementing that could weaken our thesis</a:t>
            </a:r>
            <a:endParaRPr sz="17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Lessons Learned</a:t>
            </a:r>
            <a:endParaRPr/>
          </a:p>
        </p:txBody>
      </p:sp>
      <p:sp>
        <p:nvSpPr>
          <p:cNvPr id="458" name="Google Shape;458;p67"/>
          <p:cNvSpPr txBox="1"/>
          <p:nvPr>
            <p:ph idx="1" type="body"/>
          </p:nvPr>
        </p:nvSpPr>
        <p:spPr>
          <a:xfrm>
            <a:off x="311700" y="1505700"/>
            <a:ext cx="3999900" cy="363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Metrics to evaluate a subscription business</a:t>
            </a:r>
            <a:endParaRPr b="1">
              <a:solidFill>
                <a:schemeClr val="dk1"/>
              </a:solidFill>
            </a:endParaRPr>
          </a:p>
          <a:p>
            <a:pPr indent="-311150" lvl="0" marL="457200" rtl="0" algn="l">
              <a:spcBef>
                <a:spcPts val="1200"/>
              </a:spcBef>
              <a:spcAft>
                <a:spcPts val="0"/>
              </a:spcAft>
              <a:buSzPts val="1300"/>
              <a:buChar char="●"/>
            </a:pPr>
            <a:r>
              <a:rPr b="1" lang="en"/>
              <a:t>LTV:</a:t>
            </a:r>
            <a:r>
              <a:rPr lang="en"/>
              <a:t> AOV * Gross Margin * Customer Lifespan</a:t>
            </a:r>
            <a:endParaRPr/>
          </a:p>
          <a:p>
            <a:pPr indent="-298450" lvl="1" marL="914400" rtl="0" algn="l">
              <a:spcBef>
                <a:spcPts val="0"/>
              </a:spcBef>
              <a:spcAft>
                <a:spcPts val="0"/>
              </a:spcAft>
              <a:buSzPts val="1100"/>
              <a:buChar char="○"/>
            </a:pPr>
            <a:r>
              <a:rPr lang="en"/>
              <a:t>Customer Lifespan = 1/churn rate</a:t>
            </a:r>
            <a:endParaRPr/>
          </a:p>
          <a:p>
            <a:pPr indent="-311150" lvl="0" marL="457200" rtl="0" algn="l">
              <a:spcBef>
                <a:spcPts val="0"/>
              </a:spcBef>
              <a:spcAft>
                <a:spcPts val="0"/>
              </a:spcAft>
              <a:buSzPts val="1300"/>
              <a:buChar char="●"/>
            </a:pPr>
            <a:r>
              <a:rPr b="1" lang="en"/>
              <a:t>CAC</a:t>
            </a:r>
            <a:r>
              <a:rPr lang="en"/>
              <a:t>: # of New Customers / S&amp;M expense during that period</a:t>
            </a:r>
            <a:endParaRPr/>
          </a:p>
          <a:p>
            <a:pPr indent="-311150" lvl="0" marL="457200" rtl="0" algn="l">
              <a:spcBef>
                <a:spcPts val="0"/>
              </a:spcBef>
              <a:spcAft>
                <a:spcPts val="0"/>
              </a:spcAft>
              <a:buSzPts val="1300"/>
              <a:buChar char="●"/>
            </a:pPr>
            <a:r>
              <a:rPr b="1" lang="en"/>
              <a:t>Other Sales Efficiency Metrics</a:t>
            </a:r>
            <a:endParaRPr b="1"/>
          </a:p>
          <a:p>
            <a:pPr indent="-298450" lvl="1" marL="914400" rtl="0" algn="l">
              <a:spcBef>
                <a:spcPts val="0"/>
              </a:spcBef>
              <a:spcAft>
                <a:spcPts val="0"/>
              </a:spcAft>
              <a:buSzPts val="1100"/>
              <a:buChar char="○"/>
            </a:pPr>
            <a:r>
              <a:rPr lang="en" u="sng"/>
              <a:t>SG&amp;A Efficiency:</a:t>
            </a:r>
            <a:r>
              <a:rPr lang="en"/>
              <a:t> Incremental Revenue / SG&amp;A expense during that period</a:t>
            </a:r>
            <a:endParaRPr/>
          </a:p>
          <a:p>
            <a:pPr indent="-298450" lvl="1" marL="914400" rtl="0" algn="l">
              <a:spcBef>
                <a:spcPts val="0"/>
              </a:spcBef>
              <a:spcAft>
                <a:spcPts val="0"/>
              </a:spcAft>
              <a:buSzPts val="1100"/>
              <a:buChar char="○"/>
            </a:pPr>
            <a:r>
              <a:rPr lang="en"/>
              <a:t>Magic Number: (Recurring revenue in current quarter - Recurring revenue in previous quarter) / previous quarter S&amp;M expense</a:t>
            </a:r>
            <a:endParaRPr/>
          </a:p>
          <a:p>
            <a:pPr indent="-311150" lvl="0" marL="457200" rtl="0" algn="l">
              <a:spcBef>
                <a:spcPts val="0"/>
              </a:spcBef>
              <a:spcAft>
                <a:spcPts val="0"/>
              </a:spcAft>
              <a:buSzPts val="1300"/>
              <a:buChar char="●"/>
            </a:pPr>
            <a:r>
              <a:rPr b="1" lang="en"/>
              <a:t>Conversion rate: </a:t>
            </a:r>
            <a:r>
              <a:rPr lang="en"/>
              <a:t>very important if they have trials &amp; freemiums, in Stitch Fix’s case this is keep rate </a:t>
            </a:r>
            <a:endParaRPr/>
          </a:p>
        </p:txBody>
      </p:sp>
      <p:sp>
        <p:nvSpPr>
          <p:cNvPr id="459" name="Google Shape;459;p67"/>
          <p:cNvSpPr txBox="1"/>
          <p:nvPr>
            <p:ph idx="2" type="body"/>
          </p:nvPr>
        </p:nvSpPr>
        <p:spPr>
          <a:xfrm>
            <a:off x="4311600" y="1505700"/>
            <a:ext cx="4520700" cy="161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Choosing correct multiples</a:t>
            </a:r>
            <a:endParaRPr b="1">
              <a:solidFill>
                <a:schemeClr val="dk1"/>
              </a:solidFill>
            </a:endParaRPr>
          </a:p>
          <a:p>
            <a:pPr indent="-304800" lvl="0" marL="457200" rtl="0" algn="l">
              <a:spcBef>
                <a:spcPts val="1200"/>
              </a:spcBef>
              <a:spcAft>
                <a:spcPts val="0"/>
              </a:spcAft>
              <a:buSzPts val="1200"/>
              <a:buChar char="●"/>
            </a:pPr>
            <a:r>
              <a:rPr b="1" lang="en" sz="1200"/>
              <a:t>Note accounting differences</a:t>
            </a:r>
            <a:r>
              <a:rPr lang="en" sz="1200"/>
              <a:t> </a:t>
            </a:r>
            <a:r>
              <a:rPr lang="en" sz="1000"/>
              <a:t>for comps. (Eg. for Stitch Fix there’s differences in revenue recognition)</a:t>
            </a:r>
            <a:endParaRPr sz="1000"/>
          </a:p>
          <a:p>
            <a:pPr indent="-304800" lvl="0" marL="457200" rtl="0" algn="l">
              <a:spcBef>
                <a:spcPts val="0"/>
              </a:spcBef>
              <a:spcAft>
                <a:spcPts val="0"/>
              </a:spcAft>
              <a:buSzPts val="1200"/>
              <a:buChar char="●"/>
            </a:pPr>
            <a:r>
              <a:rPr b="1" lang="en" sz="1200"/>
              <a:t>Comps are in later life cycles</a:t>
            </a:r>
            <a:r>
              <a:rPr b="1" lang="en" sz="1000"/>
              <a:t> </a:t>
            </a:r>
            <a:r>
              <a:rPr lang="en" sz="1000"/>
              <a:t>compared to target company, use forward multiples of target company. (Eg. Stitch Fix is still a growth stock)</a:t>
            </a:r>
            <a:endParaRPr/>
          </a:p>
        </p:txBody>
      </p:sp>
      <p:graphicFrame>
        <p:nvGraphicFramePr>
          <p:cNvPr id="460" name="Google Shape;460;p67"/>
          <p:cNvGraphicFramePr/>
          <p:nvPr/>
        </p:nvGraphicFramePr>
        <p:xfrm>
          <a:off x="4730138" y="2986200"/>
          <a:ext cx="3000000" cy="3000000"/>
        </p:xfrm>
        <a:graphic>
          <a:graphicData uri="http://schemas.openxmlformats.org/drawingml/2006/table">
            <a:tbl>
              <a:tblPr>
                <a:noFill/>
                <a:tableStyleId>{FD53F5D2-642D-4708-A5D3-908FB21DCA55}</a:tableStyleId>
              </a:tblPr>
              <a:tblGrid>
                <a:gridCol w="1081225"/>
                <a:gridCol w="1859700"/>
                <a:gridCol w="1200150"/>
              </a:tblGrid>
              <a:tr h="284600">
                <a:tc>
                  <a:txBody>
                    <a:bodyPr/>
                    <a:lstStyle/>
                    <a:p>
                      <a:pPr indent="0" lvl="0" marL="0" rtl="0" algn="l">
                        <a:lnSpc>
                          <a:spcPct val="115000"/>
                        </a:lnSpc>
                        <a:spcBef>
                          <a:spcPts val="0"/>
                        </a:spcBef>
                        <a:spcAft>
                          <a:spcPts val="0"/>
                        </a:spcAft>
                        <a:buNone/>
                      </a:pPr>
                      <a:r>
                        <a:rPr b="1" lang="en" sz="1000">
                          <a:solidFill>
                            <a:schemeClr val="lt1"/>
                          </a:solidFill>
                          <a:latin typeface="Roboto"/>
                          <a:ea typeface="Roboto"/>
                          <a:cs typeface="Roboto"/>
                          <a:sym typeface="Roboto"/>
                        </a:rPr>
                        <a:t>Multiples</a:t>
                      </a:r>
                      <a:endParaRPr b="1" sz="1000">
                        <a:solidFill>
                          <a:schemeClr val="lt1"/>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b="1" lang="en" sz="1000">
                          <a:solidFill>
                            <a:schemeClr val="lt1"/>
                          </a:solidFill>
                          <a:latin typeface="Roboto"/>
                          <a:ea typeface="Roboto"/>
                          <a:cs typeface="Roboto"/>
                          <a:sym typeface="Roboto"/>
                        </a:rPr>
                        <a:t>When to use</a:t>
                      </a:r>
                      <a:endParaRPr b="1" sz="1000">
                        <a:solidFill>
                          <a:schemeClr val="lt1"/>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b="1" lang="en" sz="1000">
                          <a:solidFill>
                            <a:schemeClr val="lt1"/>
                          </a:solidFill>
                          <a:latin typeface="Roboto"/>
                          <a:ea typeface="Roboto"/>
                          <a:cs typeface="Roboto"/>
                          <a:sym typeface="Roboto"/>
                        </a:rPr>
                        <a:t>When not to use</a:t>
                      </a:r>
                      <a:endParaRPr b="1" sz="1000">
                        <a:solidFill>
                          <a:schemeClr val="lt1"/>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r>
              <a:tr h="1013850">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EV/Rev</a:t>
                      </a:r>
                      <a:endParaRPr sz="10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Big differences in accounting policies</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Unprofitable or cyclical firms</a:t>
                      </a:r>
                      <a:endParaRPr sz="10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Variable, periodic sales, like property developers</a:t>
                      </a:r>
                      <a:endParaRPr sz="10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73750">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EV/EBITDA</a:t>
                      </a:r>
                      <a:endParaRPr sz="10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Differences in depreciation &amp; capital structure</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Similar capital intensity</a:t>
                      </a:r>
                      <a:endParaRPr sz="10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Different capital intensities =&gt; EV/EBIT is better</a:t>
                      </a:r>
                      <a:endParaRPr sz="10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 name="Shape 464"/>
        <p:cNvGrpSpPr/>
        <p:nvPr/>
      </p:nvGrpSpPr>
      <p:grpSpPr>
        <a:xfrm>
          <a:off x="0" y="0"/>
          <a:ext cx="0" cy="0"/>
          <a:chOff x="0" y="0"/>
          <a:chExt cx="0" cy="0"/>
        </a:xfrm>
      </p:grpSpPr>
      <p:sp>
        <p:nvSpPr>
          <p:cNvPr id="465" name="Google Shape;465;p6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9" name="Shape 469"/>
        <p:cNvGrpSpPr/>
        <p:nvPr/>
      </p:nvGrpSpPr>
      <p:grpSpPr>
        <a:xfrm>
          <a:off x="0" y="0"/>
          <a:ext cx="0" cy="0"/>
          <a:chOff x="0" y="0"/>
          <a:chExt cx="0" cy="0"/>
        </a:xfrm>
      </p:grpSpPr>
      <p:sp>
        <p:nvSpPr>
          <p:cNvPr id="470" name="Google Shape;470;p6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Regression Analysis for Stitch Fix</a:t>
            </a:r>
            <a:endParaRPr/>
          </a:p>
        </p:txBody>
      </p:sp>
      <p:pic>
        <p:nvPicPr>
          <p:cNvPr id="471" name="Google Shape;471;p69"/>
          <p:cNvPicPr preferRelativeResize="0"/>
          <p:nvPr/>
        </p:nvPicPr>
        <p:blipFill>
          <a:blip r:embed="rId3">
            <a:alphaModFix/>
          </a:blip>
          <a:stretch>
            <a:fillRect/>
          </a:stretch>
        </p:blipFill>
        <p:spPr>
          <a:xfrm>
            <a:off x="466150" y="1516475"/>
            <a:ext cx="5848350" cy="3238500"/>
          </a:xfrm>
          <a:prstGeom prst="rect">
            <a:avLst/>
          </a:prstGeom>
          <a:noFill/>
          <a:ln>
            <a:noFill/>
          </a:ln>
        </p:spPr>
      </p:pic>
      <p:pic>
        <p:nvPicPr>
          <p:cNvPr id="472" name="Google Shape;472;p69"/>
          <p:cNvPicPr preferRelativeResize="0"/>
          <p:nvPr/>
        </p:nvPicPr>
        <p:blipFill>
          <a:blip r:embed="rId4">
            <a:alphaModFix/>
          </a:blip>
          <a:stretch>
            <a:fillRect/>
          </a:stretch>
        </p:blipFill>
        <p:spPr>
          <a:xfrm>
            <a:off x="4695738" y="1681150"/>
            <a:ext cx="4086225" cy="1781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0"/>
          <p:cNvSpPr txBox="1"/>
          <p:nvPr>
            <p:ph type="ctr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6800">
                <a:latin typeface="Playfair Display"/>
                <a:ea typeface="Playfair Display"/>
                <a:cs typeface="Playfair Display"/>
                <a:sym typeface="Playfair Display"/>
              </a:rPr>
              <a:t>Quant Strategy</a:t>
            </a:r>
            <a:endParaRPr b="1" sz="6800">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478" name="Google Shape;478;p70"/>
          <p:cNvSpPr txBox="1"/>
          <p:nvPr>
            <p:ph idx="1" type="subTitle"/>
          </p:nvPr>
        </p:nvSpPr>
        <p:spPr>
          <a:xfrm>
            <a:off x="426150" y="1978200"/>
            <a:ext cx="1745700" cy="11871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 sz="2400">
                <a:solidFill>
                  <a:srgbClr val="000000"/>
                </a:solidFill>
                <a:latin typeface="Montserrat"/>
                <a:ea typeface="Montserrat"/>
                <a:cs typeface="Montserrat"/>
                <a:sym typeface="Montserrat"/>
              </a:rPr>
              <a:t>Brandon Ly</a:t>
            </a:r>
            <a:endParaRPr b="1" sz="24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000000"/>
                </a:solidFill>
                <a:latin typeface="Montserrat"/>
                <a:ea typeface="Montserrat"/>
                <a:cs typeface="Montserrat"/>
                <a:sym typeface="Montserrat"/>
              </a:rPr>
              <a:t>Ellie Evans</a:t>
            </a:r>
            <a:endParaRPr b="1" sz="24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000000"/>
                </a:solidFill>
                <a:latin typeface="Montserrat"/>
                <a:ea typeface="Montserrat"/>
                <a:cs typeface="Montserrat"/>
                <a:sym typeface="Montserrat"/>
              </a:rPr>
              <a:t>Mark Rose</a:t>
            </a:r>
            <a:endParaRPr>
              <a:solidFill>
                <a:srgbClr val="000000"/>
              </a:solidFill>
            </a:endParaRPr>
          </a:p>
        </p:txBody>
      </p:sp>
      <p:pic>
        <p:nvPicPr>
          <p:cNvPr id="479" name="Google Shape;479;p70"/>
          <p:cNvPicPr preferRelativeResize="0"/>
          <p:nvPr/>
        </p:nvPicPr>
        <p:blipFill>
          <a:blip r:embed="rId3">
            <a:alphaModFix/>
          </a:blip>
          <a:stretch>
            <a:fillRect/>
          </a:stretch>
        </p:blipFill>
        <p:spPr>
          <a:xfrm>
            <a:off x="6300275" y="2392275"/>
            <a:ext cx="2509599" cy="2548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Researched Strategies</a:t>
            </a:r>
            <a:endParaRPr/>
          </a:p>
        </p:txBody>
      </p:sp>
      <p:sp>
        <p:nvSpPr>
          <p:cNvPr id="485" name="Google Shape;485;p71"/>
          <p:cNvSpPr txBox="1"/>
          <p:nvPr/>
        </p:nvSpPr>
        <p:spPr>
          <a:xfrm>
            <a:off x="218575" y="1646500"/>
            <a:ext cx="5391300" cy="2924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Light"/>
              <a:buChar char="●"/>
            </a:pPr>
            <a:r>
              <a:rPr lang="en" sz="2400">
                <a:solidFill>
                  <a:srgbClr val="1E2124"/>
                </a:solidFill>
                <a:latin typeface="Montserrat Light"/>
                <a:ea typeface="Montserrat Light"/>
                <a:cs typeface="Montserrat Light"/>
                <a:sym typeface="Montserrat Light"/>
              </a:rPr>
              <a:t>Momentum</a:t>
            </a:r>
            <a:endParaRPr sz="2400">
              <a:solidFill>
                <a:srgbClr val="1E2124"/>
              </a:solidFill>
              <a:latin typeface="Montserrat Light"/>
              <a:ea typeface="Montserrat Light"/>
              <a:cs typeface="Montserrat Light"/>
              <a:sym typeface="Montserrat Light"/>
            </a:endParaRPr>
          </a:p>
          <a:p>
            <a:pPr indent="-381000" lvl="0" marL="457200" rtl="0" algn="l">
              <a:spcBef>
                <a:spcPts val="0"/>
              </a:spcBef>
              <a:spcAft>
                <a:spcPts val="0"/>
              </a:spcAft>
              <a:buSzPts val="2400"/>
              <a:buFont typeface="Montserrat Light"/>
              <a:buChar char="●"/>
            </a:pPr>
            <a:r>
              <a:rPr lang="en" sz="2400">
                <a:solidFill>
                  <a:srgbClr val="1E2124"/>
                </a:solidFill>
                <a:latin typeface="Montserrat Light"/>
                <a:ea typeface="Montserrat Light"/>
                <a:cs typeface="Montserrat Light"/>
                <a:sym typeface="Montserrat Light"/>
              </a:rPr>
              <a:t>Low Beta</a:t>
            </a:r>
            <a:endParaRPr sz="2400">
              <a:solidFill>
                <a:srgbClr val="1E2124"/>
              </a:solidFill>
              <a:latin typeface="Montserrat Light"/>
              <a:ea typeface="Montserrat Light"/>
              <a:cs typeface="Montserrat Light"/>
              <a:sym typeface="Montserrat Light"/>
            </a:endParaRPr>
          </a:p>
          <a:p>
            <a:pPr indent="-381000" lvl="0" marL="457200" rtl="0" algn="l">
              <a:spcBef>
                <a:spcPts val="0"/>
              </a:spcBef>
              <a:spcAft>
                <a:spcPts val="0"/>
              </a:spcAft>
              <a:buSzPts val="2400"/>
              <a:buFont typeface="Montserrat Light"/>
              <a:buChar char="●"/>
            </a:pPr>
            <a:r>
              <a:rPr lang="en" sz="2400">
                <a:solidFill>
                  <a:srgbClr val="1E2124"/>
                </a:solidFill>
                <a:latin typeface="Montserrat Light"/>
                <a:ea typeface="Montserrat Light"/>
                <a:cs typeface="Montserrat Light"/>
                <a:sym typeface="Montserrat Light"/>
              </a:rPr>
              <a:t>Low Residual Volatility</a:t>
            </a:r>
            <a:endParaRPr sz="2400">
              <a:solidFill>
                <a:srgbClr val="1E2124"/>
              </a:solidFill>
              <a:latin typeface="Montserrat Light"/>
              <a:ea typeface="Montserrat Light"/>
              <a:cs typeface="Montserrat Light"/>
              <a:sym typeface="Montserrat Light"/>
            </a:endParaRPr>
          </a:p>
          <a:p>
            <a:pPr indent="-381000" lvl="0" marL="457200" rtl="0" algn="l">
              <a:spcBef>
                <a:spcPts val="0"/>
              </a:spcBef>
              <a:spcAft>
                <a:spcPts val="0"/>
              </a:spcAft>
              <a:buSzPts val="2400"/>
              <a:buFont typeface="Montserrat Light"/>
              <a:buChar char="●"/>
            </a:pPr>
            <a:r>
              <a:rPr lang="en" sz="2400">
                <a:solidFill>
                  <a:srgbClr val="1E2124"/>
                </a:solidFill>
                <a:latin typeface="Montserrat Light"/>
                <a:ea typeface="Montserrat Light"/>
                <a:cs typeface="Montserrat Light"/>
                <a:sym typeface="Montserrat Light"/>
              </a:rPr>
              <a:t>Meta-momentum</a:t>
            </a:r>
            <a:endParaRPr sz="2400">
              <a:solidFill>
                <a:srgbClr val="1E2124"/>
              </a:solidFill>
              <a:latin typeface="Montserrat Light"/>
              <a:ea typeface="Montserrat Light"/>
              <a:cs typeface="Montserrat Light"/>
              <a:sym typeface="Montserrat Light"/>
            </a:endParaRPr>
          </a:p>
          <a:p>
            <a:pPr indent="-381000" lvl="0" marL="457200" rtl="0" algn="l">
              <a:spcBef>
                <a:spcPts val="0"/>
              </a:spcBef>
              <a:spcAft>
                <a:spcPts val="0"/>
              </a:spcAft>
              <a:buSzPts val="2400"/>
              <a:buFont typeface="Montserrat"/>
              <a:buChar char="●"/>
            </a:pPr>
            <a:r>
              <a:rPr b="1" lang="en" sz="2400">
                <a:solidFill>
                  <a:srgbClr val="1E2124"/>
                </a:solidFill>
                <a:latin typeface="Montserrat"/>
                <a:ea typeface="Montserrat"/>
                <a:cs typeface="Montserrat"/>
                <a:sym typeface="Montserrat"/>
              </a:rPr>
              <a:t>Benchmark Timing</a:t>
            </a:r>
            <a:endParaRPr b="1" sz="2400">
              <a:solidFill>
                <a:srgbClr val="1E2124"/>
              </a:solidFill>
              <a:latin typeface="Montserrat"/>
              <a:ea typeface="Montserrat"/>
              <a:cs typeface="Montserrat"/>
              <a:sym typeface="Montserrat"/>
            </a:endParaRPr>
          </a:p>
          <a:p>
            <a:pPr indent="0" lvl="0" marL="0" rtl="0" algn="l">
              <a:spcBef>
                <a:spcPts val="600"/>
              </a:spcBef>
              <a:spcAft>
                <a:spcPts val="0"/>
              </a:spcAft>
              <a:buNone/>
            </a:pPr>
            <a:r>
              <a:t/>
            </a:r>
            <a:endParaRPr sz="2400">
              <a:solidFill>
                <a:srgbClr val="1E2124"/>
              </a:solidFill>
              <a:latin typeface="Montserrat Light"/>
              <a:ea typeface="Montserrat Light"/>
              <a:cs typeface="Montserrat Light"/>
              <a:sym typeface="Montserrat Light"/>
            </a:endParaRPr>
          </a:p>
          <a:p>
            <a:pPr indent="0" lvl="0" marL="0" rtl="0" algn="l">
              <a:spcBef>
                <a:spcPts val="600"/>
              </a:spcBef>
              <a:spcAft>
                <a:spcPts val="600"/>
              </a:spcAft>
              <a:buNone/>
            </a:pPr>
            <a:r>
              <a:rPr lang="en" sz="2400">
                <a:solidFill>
                  <a:srgbClr val="1E2124"/>
                </a:solidFill>
                <a:latin typeface="Montserrat Light"/>
                <a:ea typeface="Montserrat Light"/>
                <a:cs typeface="Montserrat Light"/>
                <a:sym typeface="Montserrat Light"/>
              </a:rPr>
              <a:t> </a:t>
            </a:r>
            <a:endParaRPr sz="2400">
              <a:solidFill>
                <a:srgbClr val="1E2124"/>
              </a:solidFill>
              <a:latin typeface="Montserrat Light"/>
              <a:ea typeface="Montserrat Light"/>
              <a:cs typeface="Montserrat Light"/>
              <a:sym typeface="Montserrat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Why macro announcement days matter</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491" name="Google Shape;491;p72"/>
          <p:cNvSpPr txBox="1"/>
          <p:nvPr>
            <p:ph idx="4294967295" type="body"/>
          </p:nvPr>
        </p:nvSpPr>
        <p:spPr>
          <a:xfrm>
            <a:off x="311725" y="1525025"/>
            <a:ext cx="7433400" cy="3288900"/>
          </a:xfrm>
          <a:prstGeom prst="rect">
            <a:avLst/>
          </a:prstGeom>
        </p:spPr>
        <p:txBody>
          <a:bodyPr anchorCtr="0" anchor="t" bIns="91425" lIns="91425" spcFirstLastPara="1" rIns="91425" wrap="square" tIns="91425">
            <a:normAutofit fontScale="85000" lnSpcReduction="20000"/>
          </a:bodyPr>
          <a:lstStyle/>
          <a:p>
            <a:pPr indent="-336550" lvl="0" marL="457200" rtl="0" algn="l">
              <a:lnSpc>
                <a:spcPct val="150000"/>
              </a:lnSpc>
              <a:spcBef>
                <a:spcPts val="500"/>
              </a:spcBef>
              <a:spcAft>
                <a:spcPts val="0"/>
              </a:spcAft>
              <a:buClr>
                <a:srgbClr val="000000"/>
              </a:buClr>
              <a:buSzPct val="100000"/>
              <a:buChar char="●"/>
            </a:pPr>
            <a:r>
              <a:rPr lang="en" sz="2000">
                <a:solidFill>
                  <a:srgbClr val="000000"/>
                </a:solidFill>
              </a:rPr>
              <a:t>CAPM says market beta should be sole determinant of excess returns</a:t>
            </a:r>
            <a:endParaRPr sz="2000">
              <a:solidFill>
                <a:srgbClr val="000000"/>
              </a:solidFill>
            </a:endParaRPr>
          </a:p>
          <a:p>
            <a:pPr indent="-336550" lvl="0" marL="457200" rtl="0" algn="l">
              <a:lnSpc>
                <a:spcPct val="150000"/>
              </a:lnSpc>
              <a:spcBef>
                <a:spcPts val="0"/>
              </a:spcBef>
              <a:spcAft>
                <a:spcPts val="0"/>
              </a:spcAft>
              <a:buClr>
                <a:srgbClr val="000000"/>
              </a:buClr>
              <a:buSzPct val="100000"/>
              <a:buChar char="●"/>
            </a:pPr>
            <a:r>
              <a:rPr lang="en" sz="2000">
                <a:solidFill>
                  <a:srgbClr val="000000"/>
                </a:solidFill>
              </a:rPr>
              <a:t>Historically, low beta stocks outperform high beta stocks (in terms of alpha) </a:t>
            </a:r>
            <a:endParaRPr sz="2000">
              <a:solidFill>
                <a:srgbClr val="000000"/>
              </a:solidFill>
            </a:endParaRPr>
          </a:p>
          <a:p>
            <a:pPr indent="-336550" lvl="1" marL="914400" rtl="0" algn="l">
              <a:lnSpc>
                <a:spcPct val="150000"/>
              </a:lnSpc>
              <a:spcBef>
                <a:spcPts val="0"/>
              </a:spcBef>
              <a:spcAft>
                <a:spcPts val="0"/>
              </a:spcAft>
              <a:buClr>
                <a:srgbClr val="000000"/>
              </a:buClr>
              <a:buSzPct val="100000"/>
              <a:buChar char="○"/>
            </a:pPr>
            <a:r>
              <a:rPr i="1" lang="en" sz="2000">
                <a:solidFill>
                  <a:srgbClr val="000000"/>
                </a:solidFill>
              </a:rPr>
              <a:t>Frazzini &amp; Pedersen (2014)</a:t>
            </a:r>
            <a:endParaRPr sz="2000">
              <a:solidFill>
                <a:srgbClr val="000000"/>
              </a:solidFill>
            </a:endParaRPr>
          </a:p>
          <a:p>
            <a:pPr indent="-336550" lvl="0" marL="457200" rtl="0" algn="l">
              <a:lnSpc>
                <a:spcPct val="150000"/>
              </a:lnSpc>
              <a:spcBef>
                <a:spcPts val="0"/>
              </a:spcBef>
              <a:spcAft>
                <a:spcPts val="0"/>
              </a:spcAft>
              <a:buClr>
                <a:srgbClr val="000000"/>
              </a:buClr>
              <a:buSzPct val="100000"/>
              <a:buChar char="●"/>
            </a:pPr>
            <a:r>
              <a:rPr lang="en" sz="2000">
                <a:solidFill>
                  <a:srgbClr val="000000"/>
                </a:solidFill>
              </a:rPr>
              <a:t>Is holding market risk (beta) </a:t>
            </a:r>
            <a:r>
              <a:rPr b="1" i="1" lang="en" sz="2000">
                <a:solidFill>
                  <a:srgbClr val="000000"/>
                </a:solidFill>
                <a:latin typeface="Montserrat"/>
                <a:ea typeface="Montserrat"/>
                <a:cs typeface="Montserrat"/>
                <a:sym typeface="Montserrat"/>
              </a:rPr>
              <a:t>ever</a:t>
            </a:r>
            <a:r>
              <a:rPr lang="en" sz="2000">
                <a:solidFill>
                  <a:srgbClr val="000000"/>
                </a:solidFill>
              </a:rPr>
              <a:t> rewarded with higher excess returns?</a:t>
            </a:r>
            <a:endParaRPr sz="2000">
              <a:solidFill>
                <a:srgbClr val="000000"/>
              </a:solidFill>
            </a:endParaRPr>
          </a:p>
          <a:p>
            <a:pPr indent="-336550" lvl="0" marL="457200" rtl="0" algn="l">
              <a:lnSpc>
                <a:spcPct val="150000"/>
              </a:lnSpc>
              <a:spcBef>
                <a:spcPts val="0"/>
              </a:spcBef>
              <a:spcAft>
                <a:spcPts val="0"/>
              </a:spcAft>
              <a:buClr>
                <a:srgbClr val="000000"/>
              </a:buClr>
              <a:buSzPct val="100000"/>
              <a:buChar char="●"/>
            </a:pPr>
            <a:r>
              <a:rPr lang="en" sz="2000">
                <a:solidFill>
                  <a:srgbClr val="000000"/>
                </a:solidFill>
              </a:rPr>
              <a:t>If we can </a:t>
            </a:r>
            <a:r>
              <a:rPr i="1" lang="en" sz="2000">
                <a:solidFill>
                  <a:srgbClr val="000000"/>
                </a:solidFill>
              </a:rPr>
              <a:t>predict</a:t>
            </a:r>
            <a:r>
              <a:rPr lang="en" sz="2000">
                <a:solidFill>
                  <a:srgbClr val="000000"/>
                </a:solidFill>
              </a:rPr>
              <a:t> when this relationship will hold, we can </a:t>
            </a:r>
            <a:r>
              <a:rPr i="1" lang="en" sz="2000">
                <a:solidFill>
                  <a:srgbClr val="000000"/>
                </a:solidFill>
              </a:rPr>
              <a:t>time</a:t>
            </a:r>
            <a:r>
              <a:rPr lang="en" sz="2000">
                <a:solidFill>
                  <a:srgbClr val="000000"/>
                </a:solidFill>
              </a:rPr>
              <a:t> a benchmark or low-beta strategy</a:t>
            </a:r>
            <a:endParaRPr sz="2000">
              <a:solidFill>
                <a:srgbClr val="000000"/>
              </a:solidFill>
            </a:endParaRPr>
          </a:p>
          <a:p>
            <a:pPr indent="0" lvl="0" marL="0" rtl="0" algn="l">
              <a:spcBef>
                <a:spcPts val="600"/>
              </a:spcBef>
              <a:spcAft>
                <a:spcPts val="1200"/>
              </a:spcAft>
              <a:buNone/>
            </a:pPr>
            <a:r>
              <a:t/>
            </a:r>
            <a:endParaRPr sz="20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Maximize the Information Ratio</a:t>
            </a:r>
            <a:endParaRPr/>
          </a:p>
        </p:txBody>
      </p:sp>
      <p:sp>
        <p:nvSpPr>
          <p:cNvPr id="107" name="Google Shape;107;p19"/>
          <p:cNvSpPr txBox="1"/>
          <p:nvPr>
            <p:ph idx="4294967295" type="subTitle"/>
          </p:nvPr>
        </p:nvSpPr>
        <p:spPr>
          <a:xfrm>
            <a:off x="261650" y="1457025"/>
            <a:ext cx="8647500" cy="3524700"/>
          </a:xfrm>
          <a:prstGeom prst="rect">
            <a:avLst/>
          </a:prstGeom>
        </p:spPr>
        <p:txBody>
          <a:bodyPr anchorCtr="0" anchor="t" bIns="91425" lIns="91425" spcFirstLastPara="1" rIns="91425" wrap="square" tIns="91425">
            <a:noAutofit/>
          </a:bodyPr>
          <a:lstStyle/>
          <a:p>
            <a:pPr indent="-344487" lvl="0" marL="457200" rtl="0" algn="l">
              <a:lnSpc>
                <a:spcPct val="150000"/>
              </a:lnSpc>
              <a:spcBef>
                <a:spcPts val="0"/>
              </a:spcBef>
              <a:spcAft>
                <a:spcPts val="0"/>
              </a:spcAft>
              <a:buSzPts val="1825"/>
              <a:buChar char="●"/>
            </a:pPr>
            <a:r>
              <a:rPr lang="en" sz="1825"/>
              <a:t>Information Ratio: </a:t>
            </a:r>
            <a:r>
              <a:rPr lang="en" sz="1625">
                <a:solidFill>
                  <a:srgbClr val="000000"/>
                </a:solidFill>
                <a:latin typeface="Cambria"/>
                <a:ea typeface="Cambria"/>
                <a:cs typeface="Cambria"/>
                <a:sym typeface="Cambria"/>
              </a:rPr>
              <a:t>IR =</a:t>
            </a:r>
            <a:r>
              <a:rPr lang="en" sz="1625">
                <a:solidFill>
                  <a:srgbClr val="000000"/>
                </a:solidFill>
              </a:rPr>
              <a:t> </a:t>
            </a:r>
            <a:endParaRPr sz="1225"/>
          </a:p>
          <a:p>
            <a:pPr indent="-306387" lvl="1" marL="914400" rtl="0" algn="l">
              <a:lnSpc>
                <a:spcPct val="150000"/>
              </a:lnSpc>
              <a:spcBef>
                <a:spcPts val="0"/>
              </a:spcBef>
              <a:spcAft>
                <a:spcPts val="0"/>
              </a:spcAft>
              <a:buSzPts val="1225"/>
              <a:buChar char="○"/>
            </a:pPr>
            <a:r>
              <a:rPr lang="en" sz="1225"/>
              <a:t>Measures ability to outperform a benchmark</a:t>
            </a:r>
            <a:endParaRPr sz="1225"/>
          </a:p>
          <a:p>
            <a:pPr indent="-306387" lvl="1" marL="914400" rtl="0" algn="l">
              <a:lnSpc>
                <a:spcPct val="150000"/>
              </a:lnSpc>
              <a:spcBef>
                <a:spcPts val="0"/>
              </a:spcBef>
              <a:spcAft>
                <a:spcPts val="0"/>
              </a:spcAft>
              <a:buSzPts val="1225"/>
              <a:buChar char="○"/>
            </a:pPr>
            <a:r>
              <a:rPr lang="en" sz="1225"/>
              <a:t>Ratio of active portfolio alpha to tracking error risk </a:t>
            </a:r>
            <a:endParaRPr sz="1225"/>
          </a:p>
          <a:p>
            <a:pPr indent="-306387" lvl="1" marL="914400" rtl="0" algn="l">
              <a:lnSpc>
                <a:spcPct val="150000"/>
              </a:lnSpc>
              <a:spcBef>
                <a:spcPts val="0"/>
              </a:spcBef>
              <a:spcAft>
                <a:spcPts val="0"/>
              </a:spcAft>
              <a:buSzPts val="1225"/>
              <a:buChar char="○"/>
            </a:pPr>
            <a:r>
              <a:rPr lang="en" sz="1225"/>
              <a:t>Inputs: </a:t>
            </a:r>
            <a:endParaRPr sz="1225"/>
          </a:p>
          <a:p>
            <a:pPr indent="-287337" lvl="2" marL="1371600" rtl="0" algn="l">
              <a:lnSpc>
                <a:spcPct val="150000"/>
              </a:lnSpc>
              <a:spcBef>
                <a:spcPts val="0"/>
              </a:spcBef>
              <a:spcAft>
                <a:spcPts val="0"/>
              </a:spcAft>
              <a:buSzPts val="925"/>
              <a:buChar char="■"/>
            </a:pPr>
            <a:r>
              <a:rPr i="1" lang="en" sz="925"/>
              <a:t>Alpha</a:t>
            </a:r>
            <a:r>
              <a:rPr lang="en" sz="925"/>
              <a:t>: expected returns, betas to benchmark, expected return on benchmark</a:t>
            </a:r>
            <a:endParaRPr sz="925"/>
          </a:p>
          <a:p>
            <a:pPr indent="-287337" lvl="2" marL="1371600" rtl="0" algn="l">
              <a:lnSpc>
                <a:spcPct val="150000"/>
              </a:lnSpc>
              <a:spcBef>
                <a:spcPts val="0"/>
              </a:spcBef>
              <a:spcAft>
                <a:spcPts val="0"/>
              </a:spcAft>
              <a:buSzPts val="925"/>
              <a:buChar char="■"/>
            </a:pPr>
            <a:r>
              <a:rPr i="1" lang="en" sz="925"/>
              <a:t>Tracking Error Risk</a:t>
            </a:r>
            <a:r>
              <a:rPr lang="en" sz="925"/>
              <a:t>: unexplained returns</a:t>
            </a:r>
            <a:endParaRPr sz="925"/>
          </a:p>
          <a:p>
            <a:pPr indent="-344487" lvl="0" marL="457200" rtl="0" algn="l">
              <a:lnSpc>
                <a:spcPct val="150000"/>
              </a:lnSpc>
              <a:spcBef>
                <a:spcPts val="0"/>
              </a:spcBef>
              <a:spcAft>
                <a:spcPts val="0"/>
              </a:spcAft>
              <a:buSzPts val="1825"/>
              <a:buChar char="●"/>
            </a:pPr>
            <a:r>
              <a:rPr lang="en" sz="1825"/>
              <a:t>Our benchmark: </a:t>
            </a:r>
            <a:r>
              <a:rPr i="1" lang="en" sz="1825"/>
              <a:t>Russell 3000</a:t>
            </a:r>
            <a:endParaRPr i="1" sz="1825"/>
          </a:p>
          <a:p>
            <a:pPr indent="-344487" lvl="0" marL="457200" rtl="0" algn="l">
              <a:lnSpc>
                <a:spcPct val="150000"/>
              </a:lnSpc>
              <a:spcBef>
                <a:spcPts val="0"/>
              </a:spcBef>
              <a:spcAft>
                <a:spcPts val="0"/>
              </a:spcAft>
              <a:buSzPts val="1825"/>
              <a:buChar char="●"/>
            </a:pPr>
            <a:r>
              <a:rPr lang="en" sz="1825"/>
              <a:t>Process similar to Sharpe ratio maximization</a:t>
            </a:r>
            <a:r>
              <a:rPr lang="en" sz="1825"/>
              <a:t>: </a:t>
            </a:r>
            <a:endParaRPr sz="1825"/>
          </a:p>
          <a:p>
            <a:pPr indent="-306387" lvl="1" marL="914400" rtl="0" algn="l">
              <a:lnSpc>
                <a:spcPct val="150000"/>
              </a:lnSpc>
              <a:spcBef>
                <a:spcPts val="0"/>
              </a:spcBef>
              <a:spcAft>
                <a:spcPts val="0"/>
              </a:spcAft>
              <a:buSzPts val="1225"/>
              <a:buChar char="○"/>
            </a:pPr>
            <a:r>
              <a:rPr lang="en" sz="1225"/>
              <a:t>Maximize </a:t>
            </a:r>
            <a:r>
              <a:rPr i="1" lang="en" sz="1225"/>
              <a:t>active </a:t>
            </a:r>
            <a:r>
              <a:rPr lang="en" sz="1225"/>
              <a:t>portfolio alpha for a given </a:t>
            </a:r>
            <a:r>
              <a:rPr i="1" lang="en" sz="1225"/>
              <a:t>active </a:t>
            </a:r>
            <a:r>
              <a:rPr lang="en" sz="1225"/>
              <a:t>risk target, or minimize the </a:t>
            </a:r>
            <a:r>
              <a:rPr i="1" lang="en" sz="1225"/>
              <a:t>active </a:t>
            </a:r>
            <a:r>
              <a:rPr lang="en" sz="1225"/>
              <a:t>portfolio risk for a given </a:t>
            </a:r>
            <a:r>
              <a:rPr i="1" lang="en" sz="1225"/>
              <a:t>active </a:t>
            </a:r>
            <a:r>
              <a:rPr lang="en" sz="1225"/>
              <a:t>portfolio alpha target.</a:t>
            </a:r>
            <a:endParaRPr sz="1225"/>
          </a:p>
          <a:p>
            <a:pPr indent="-306387" lvl="1" marL="914400" rtl="0" algn="l">
              <a:lnSpc>
                <a:spcPct val="150000"/>
              </a:lnSpc>
              <a:spcBef>
                <a:spcPts val="0"/>
              </a:spcBef>
              <a:spcAft>
                <a:spcPts val="0"/>
              </a:spcAft>
              <a:buSzPts val="1225"/>
              <a:buChar char="○"/>
            </a:pPr>
            <a:r>
              <a:rPr lang="en" sz="1225"/>
              <a:t>Additionally, c</a:t>
            </a:r>
            <a:r>
              <a:rPr lang="en" sz="1225"/>
              <a:t>onstrain beta of active portfolio to the benchmark to 0</a:t>
            </a:r>
            <a:endParaRPr sz="1225"/>
          </a:p>
          <a:p>
            <a:pPr indent="0" lvl="0" marL="0" rtl="0" algn="l">
              <a:lnSpc>
                <a:spcPct val="150000"/>
              </a:lnSpc>
              <a:spcBef>
                <a:spcPts val="1200"/>
              </a:spcBef>
              <a:spcAft>
                <a:spcPts val="1200"/>
              </a:spcAft>
              <a:buNone/>
            </a:pPr>
            <a:r>
              <a:t/>
            </a:r>
            <a:endParaRPr sz="125"/>
          </a:p>
        </p:txBody>
      </p:sp>
      <p:pic>
        <p:nvPicPr>
          <p:cNvPr descr="\frac{\alpha_{p,B}}{\sqrt{Var(r_p - r_{B})}}" id="108" name="Google Shape;108;p19"/>
          <p:cNvPicPr preferRelativeResize="0"/>
          <p:nvPr/>
        </p:nvPicPr>
        <p:blipFill>
          <a:blip r:embed="rId3">
            <a:alphaModFix/>
          </a:blip>
          <a:stretch>
            <a:fillRect/>
          </a:stretch>
        </p:blipFill>
        <p:spPr>
          <a:xfrm>
            <a:off x="3106275" y="1400275"/>
            <a:ext cx="1506425" cy="529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3"/>
          <p:cNvPicPr preferRelativeResize="0"/>
          <p:nvPr/>
        </p:nvPicPr>
        <p:blipFill>
          <a:blip r:embed="rId3">
            <a:alphaModFix/>
          </a:blip>
          <a:stretch>
            <a:fillRect/>
          </a:stretch>
        </p:blipFill>
        <p:spPr>
          <a:xfrm>
            <a:off x="912325" y="582475"/>
            <a:ext cx="6967226" cy="4588150"/>
          </a:xfrm>
          <a:prstGeom prst="rect">
            <a:avLst/>
          </a:prstGeom>
          <a:noFill/>
          <a:ln>
            <a:noFill/>
          </a:ln>
        </p:spPr>
      </p:pic>
      <p:sp>
        <p:nvSpPr>
          <p:cNvPr id="497" name="Google Shape;497;p73"/>
          <p:cNvSpPr txBox="1"/>
          <p:nvPr/>
        </p:nvSpPr>
        <p:spPr>
          <a:xfrm>
            <a:off x="3088275" y="152400"/>
            <a:ext cx="3174000" cy="68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500">
                <a:solidFill>
                  <a:srgbClr val="222222"/>
                </a:solidFill>
              </a:rPr>
              <a:t>Asset Pricing: A Tale of Two Days</a:t>
            </a:r>
            <a:endParaRPr sz="1500">
              <a:solidFill>
                <a:srgbClr val="222222"/>
              </a:solidFill>
            </a:endParaRPr>
          </a:p>
          <a:p>
            <a:pPr indent="0" lvl="0" marL="0" rtl="0" algn="ctr">
              <a:lnSpc>
                <a:spcPct val="100000"/>
              </a:lnSpc>
              <a:spcBef>
                <a:spcPts val="400"/>
              </a:spcBef>
              <a:spcAft>
                <a:spcPts val="0"/>
              </a:spcAft>
              <a:buNone/>
            </a:pPr>
            <a:r>
              <a:rPr i="1" lang="en">
                <a:latin typeface="Roboto"/>
                <a:ea typeface="Roboto"/>
                <a:cs typeface="Roboto"/>
                <a:sym typeface="Roboto"/>
              </a:rPr>
              <a:t>Savor &amp; Wilson (2012)</a:t>
            </a:r>
            <a:endParaRPr sz="1500">
              <a:solidFill>
                <a:srgbClr val="22222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Thesis</a:t>
            </a:r>
            <a:endParaRPr/>
          </a:p>
        </p:txBody>
      </p:sp>
      <p:sp>
        <p:nvSpPr>
          <p:cNvPr id="503" name="Google Shape;503;p74"/>
          <p:cNvSpPr txBox="1"/>
          <p:nvPr/>
        </p:nvSpPr>
        <p:spPr>
          <a:xfrm>
            <a:off x="311725" y="1286400"/>
            <a:ext cx="7505700" cy="3933300"/>
          </a:xfrm>
          <a:prstGeom prst="rect">
            <a:avLst/>
          </a:prstGeom>
          <a:noFill/>
          <a:ln>
            <a:noFill/>
          </a:ln>
        </p:spPr>
        <p:txBody>
          <a:bodyPr anchorCtr="0" anchor="t" bIns="91425" lIns="91425" spcFirstLastPara="1" rIns="91425" wrap="square" tIns="91425">
            <a:noAutofit/>
          </a:bodyPr>
          <a:lstStyle/>
          <a:p>
            <a:pPr indent="-357822" lvl="0" marL="457200" rtl="0" algn="l">
              <a:lnSpc>
                <a:spcPct val="105000"/>
              </a:lnSpc>
              <a:spcBef>
                <a:spcPts val="0"/>
              </a:spcBef>
              <a:spcAft>
                <a:spcPts val="0"/>
              </a:spcAft>
              <a:buSzPts val="2035"/>
              <a:buFont typeface="Roboto"/>
              <a:buChar char="●"/>
            </a:pPr>
            <a:r>
              <a:rPr b="1" lang="en" sz="2035">
                <a:solidFill>
                  <a:srgbClr val="233A44"/>
                </a:solidFill>
                <a:latin typeface="Roboto"/>
                <a:ea typeface="Roboto"/>
                <a:cs typeface="Roboto"/>
                <a:sym typeface="Roboto"/>
              </a:rPr>
              <a:t>Thesis:</a:t>
            </a:r>
            <a:endParaRPr b="1" sz="2035">
              <a:solidFill>
                <a:srgbClr val="233A44"/>
              </a:solidFill>
              <a:latin typeface="Roboto"/>
              <a:ea typeface="Roboto"/>
              <a:cs typeface="Roboto"/>
              <a:sym typeface="Roboto"/>
            </a:endParaRPr>
          </a:p>
          <a:p>
            <a:pPr indent="-357822" lvl="1" marL="914400" rtl="0" algn="l">
              <a:lnSpc>
                <a:spcPct val="105000"/>
              </a:lnSpc>
              <a:spcBef>
                <a:spcPts val="0"/>
              </a:spcBef>
              <a:spcAft>
                <a:spcPts val="0"/>
              </a:spcAft>
              <a:buSzPts val="2035"/>
              <a:buFont typeface="Roboto"/>
              <a:buChar char="○"/>
            </a:pPr>
            <a:r>
              <a:rPr lang="en" sz="2035">
                <a:solidFill>
                  <a:srgbClr val="233A44"/>
                </a:solidFill>
                <a:latin typeface="Roboto"/>
                <a:ea typeface="Roboto"/>
                <a:cs typeface="Roboto"/>
                <a:sym typeface="Roboto"/>
              </a:rPr>
              <a:t>Holding market risk (beta) is only rewarded on a-days</a:t>
            </a:r>
            <a:endParaRPr sz="2035">
              <a:solidFill>
                <a:srgbClr val="233A44"/>
              </a:solidFill>
              <a:latin typeface="Roboto"/>
              <a:ea typeface="Roboto"/>
              <a:cs typeface="Roboto"/>
              <a:sym typeface="Roboto"/>
            </a:endParaRPr>
          </a:p>
          <a:p>
            <a:pPr indent="-357822" lvl="1" marL="914400" rtl="0" algn="l">
              <a:lnSpc>
                <a:spcPct val="105000"/>
              </a:lnSpc>
              <a:spcBef>
                <a:spcPts val="0"/>
              </a:spcBef>
              <a:spcAft>
                <a:spcPts val="0"/>
              </a:spcAft>
              <a:buSzPts val="2035"/>
              <a:buFont typeface="Roboto"/>
              <a:buChar char="○"/>
            </a:pPr>
            <a:r>
              <a:rPr lang="en" sz="2035">
                <a:solidFill>
                  <a:srgbClr val="233A44"/>
                </a:solidFill>
                <a:latin typeface="Roboto"/>
                <a:ea typeface="Roboto"/>
                <a:cs typeface="Roboto"/>
                <a:sym typeface="Roboto"/>
              </a:rPr>
              <a:t>At times when investors expect to learn important information about the economy, they demand higher returns to hold higher beta assets.</a:t>
            </a:r>
            <a:endParaRPr sz="2035">
              <a:solidFill>
                <a:srgbClr val="233A44"/>
              </a:solidFill>
              <a:latin typeface="Roboto"/>
              <a:ea typeface="Roboto"/>
              <a:cs typeface="Roboto"/>
              <a:sym typeface="Roboto"/>
            </a:endParaRPr>
          </a:p>
          <a:p>
            <a:pPr indent="-357822" lvl="0" marL="457200" rtl="0" algn="l">
              <a:lnSpc>
                <a:spcPct val="105000"/>
              </a:lnSpc>
              <a:spcBef>
                <a:spcPts val="0"/>
              </a:spcBef>
              <a:spcAft>
                <a:spcPts val="0"/>
              </a:spcAft>
              <a:buSzPts val="2035"/>
              <a:buFont typeface="Roboto"/>
              <a:buChar char="●"/>
            </a:pPr>
            <a:r>
              <a:rPr b="1" lang="en" sz="2035">
                <a:solidFill>
                  <a:srgbClr val="233A44"/>
                </a:solidFill>
                <a:latin typeface="Roboto"/>
                <a:ea typeface="Roboto"/>
                <a:cs typeface="Roboto"/>
                <a:sym typeface="Roboto"/>
              </a:rPr>
              <a:t>Implementation:</a:t>
            </a:r>
            <a:endParaRPr b="1" sz="2035">
              <a:solidFill>
                <a:srgbClr val="233A44"/>
              </a:solidFill>
              <a:latin typeface="Roboto"/>
              <a:ea typeface="Roboto"/>
              <a:cs typeface="Roboto"/>
              <a:sym typeface="Roboto"/>
            </a:endParaRPr>
          </a:p>
          <a:p>
            <a:pPr indent="-357822" lvl="1" marL="914400" rtl="0" algn="l">
              <a:lnSpc>
                <a:spcPct val="105000"/>
              </a:lnSpc>
              <a:spcBef>
                <a:spcPts val="0"/>
              </a:spcBef>
              <a:spcAft>
                <a:spcPts val="0"/>
              </a:spcAft>
              <a:buSzPts val="2035"/>
              <a:buFont typeface="Roboto"/>
              <a:buChar char="○"/>
            </a:pPr>
            <a:r>
              <a:rPr lang="en" sz="2035">
                <a:solidFill>
                  <a:srgbClr val="233A44"/>
                </a:solidFill>
                <a:latin typeface="Roboto"/>
                <a:ea typeface="Roboto"/>
                <a:cs typeface="Roboto"/>
                <a:sym typeface="Roboto"/>
              </a:rPr>
              <a:t>Buy ETF at prior-close and sell at close on a-days</a:t>
            </a:r>
            <a:endParaRPr sz="2035">
              <a:solidFill>
                <a:srgbClr val="233A44"/>
              </a:solidFill>
              <a:latin typeface="Roboto"/>
              <a:ea typeface="Roboto"/>
              <a:cs typeface="Roboto"/>
              <a:sym typeface="Roboto"/>
            </a:endParaRPr>
          </a:p>
          <a:p>
            <a:pPr indent="-357822" lvl="1" marL="914400" rtl="0" algn="l">
              <a:lnSpc>
                <a:spcPct val="105000"/>
              </a:lnSpc>
              <a:spcBef>
                <a:spcPts val="0"/>
              </a:spcBef>
              <a:spcAft>
                <a:spcPts val="0"/>
              </a:spcAft>
              <a:buSzPts val="2035"/>
              <a:buFont typeface="Roboto"/>
              <a:buChar char="○"/>
            </a:pPr>
            <a:r>
              <a:rPr lang="en" sz="2035">
                <a:solidFill>
                  <a:srgbClr val="233A44"/>
                </a:solidFill>
                <a:latin typeface="Roboto"/>
                <a:ea typeface="Roboto"/>
                <a:cs typeface="Roboto"/>
                <a:sym typeface="Roboto"/>
              </a:rPr>
              <a:t>This allows us to take on extra market risk (beta) when big announcement news is made</a:t>
            </a:r>
            <a:endParaRPr sz="2035">
              <a:solidFill>
                <a:srgbClr val="233A44"/>
              </a:solidFill>
              <a:latin typeface="Roboto"/>
              <a:ea typeface="Roboto"/>
              <a:cs typeface="Roboto"/>
              <a:sym typeface="Roboto"/>
            </a:endParaRPr>
          </a:p>
          <a:p>
            <a:pPr indent="-357822" lvl="0" marL="457200" rtl="0" algn="l">
              <a:lnSpc>
                <a:spcPct val="105000"/>
              </a:lnSpc>
              <a:spcBef>
                <a:spcPts val="0"/>
              </a:spcBef>
              <a:spcAft>
                <a:spcPts val="0"/>
              </a:spcAft>
              <a:buSzPts val="2035"/>
              <a:buFont typeface="Roboto"/>
              <a:buChar char="●"/>
            </a:pPr>
            <a:r>
              <a:rPr b="1" lang="en" sz="2035">
                <a:solidFill>
                  <a:srgbClr val="233A44"/>
                </a:solidFill>
                <a:latin typeface="Roboto"/>
                <a:ea typeface="Roboto"/>
                <a:cs typeface="Roboto"/>
                <a:sym typeface="Roboto"/>
              </a:rPr>
              <a:t>Risks:</a:t>
            </a:r>
            <a:endParaRPr sz="2035">
              <a:solidFill>
                <a:srgbClr val="233A44"/>
              </a:solidFill>
              <a:latin typeface="Roboto"/>
              <a:ea typeface="Roboto"/>
              <a:cs typeface="Roboto"/>
              <a:sym typeface="Roboto"/>
            </a:endParaRPr>
          </a:p>
          <a:p>
            <a:pPr indent="-357822" lvl="1" marL="914400" rtl="0" algn="l">
              <a:lnSpc>
                <a:spcPct val="105000"/>
              </a:lnSpc>
              <a:spcBef>
                <a:spcPts val="0"/>
              </a:spcBef>
              <a:spcAft>
                <a:spcPts val="0"/>
              </a:spcAft>
              <a:buSzPts val="2035"/>
              <a:buFont typeface="Roboto"/>
              <a:buChar char="○"/>
            </a:pPr>
            <a:r>
              <a:rPr lang="en" sz="2035">
                <a:solidFill>
                  <a:srgbClr val="233A44"/>
                </a:solidFill>
                <a:latin typeface="Roboto"/>
                <a:ea typeface="Roboto"/>
                <a:cs typeface="Roboto"/>
                <a:sym typeface="Roboto"/>
              </a:rPr>
              <a:t>ETF could react poorly on a-days due to surprise news</a:t>
            </a:r>
            <a:endParaRPr sz="2035">
              <a:solidFill>
                <a:srgbClr val="233A44"/>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Lessons Learned</a:t>
            </a:r>
            <a:endParaRPr/>
          </a:p>
        </p:txBody>
      </p:sp>
      <p:sp>
        <p:nvSpPr>
          <p:cNvPr id="509" name="Google Shape;509;p75"/>
          <p:cNvSpPr txBox="1"/>
          <p:nvPr>
            <p:ph idx="4294967295" type="body"/>
          </p:nvPr>
        </p:nvSpPr>
        <p:spPr>
          <a:xfrm>
            <a:off x="311725" y="1430150"/>
            <a:ext cx="7433400" cy="3442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Brainstorming strategies:</a:t>
            </a:r>
            <a:endParaRPr sz="2000"/>
          </a:p>
          <a:p>
            <a:pPr indent="-355600" lvl="1" marL="914400" rtl="0" algn="l">
              <a:spcBef>
                <a:spcPts val="0"/>
              </a:spcBef>
              <a:spcAft>
                <a:spcPts val="0"/>
              </a:spcAft>
              <a:buSzPts val="2000"/>
              <a:buChar char="○"/>
            </a:pPr>
            <a:r>
              <a:rPr lang="en" sz="2000"/>
              <a:t>Read the literature</a:t>
            </a:r>
            <a:endParaRPr sz="2000"/>
          </a:p>
          <a:p>
            <a:pPr indent="-355600" lvl="1" marL="914400" rtl="0" algn="l">
              <a:spcBef>
                <a:spcPts val="0"/>
              </a:spcBef>
              <a:spcAft>
                <a:spcPts val="0"/>
              </a:spcAft>
              <a:buSzPts val="2000"/>
              <a:buChar char="○"/>
            </a:pPr>
            <a:r>
              <a:rPr lang="en" sz="2000"/>
              <a:t>Avoid data mining (have a </a:t>
            </a:r>
            <a:r>
              <a:rPr b="1" lang="en" sz="2000"/>
              <a:t>clear thesis</a:t>
            </a:r>
            <a:r>
              <a:rPr lang="en" sz="2000"/>
              <a:t>)</a:t>
            </a:r>
            <a:endParaRPr sz="2000"/>
          </a:p>
          <a:p>
            <a:pPr indent="-355600" lvl="0" marL="457200" rtl="0" algn="l">
              <a:spcBef>
                <a:spcPts val="0"/>
              </a:spcBef>
              <a:spcAft>
                <a:spcPts val="0"/>
              </a:spcAft>
              <a:buSzPts val="2000"/>
              <a:buChar char="●"/>
            </a:pPr>
            <a:r>
              <a:rPr lang="en" sz="2000"/>
              <a:t>Familiarity with factors:</a:t>
            </a:r>
            <a:endParaRPr sz="2000"/>
          </a:p>
          <a:p>
            <a:pPr indent="-355600" lvl="1" marL="914400" rtl="0" algn="l">
              <a:spcBef>
                <a:spcPts val="0"/>
              </a:spcBef>
              <a:spcAft>
                <a:spcPts val="0"/>
              </a:spcAft>
              <a:buSzPts val="2000"/>
              <a:buChar char="○"/>
            </a:pPr>
            <a:r>
              <a:rPr lang="en" sz="2000"/>
              <a:t>Helps explain the nature of returns </a:t>
            </a:r>
            <a:endParaRPr sz="2000"/>
          </a:p>
          <a:p>
            <a:pPr indent="-355600" lvl="0" marL="457200" rtl="0" algn="l">
              <a:spcBef>
                <a:spcPts val="0"/>
              </a:spcBef>
              <a:spcAft>
                <a:spcPts val="0"/>
              </a:spcAft>
              <a:buSzPts val="2000"/>
              <a:buChar char="●"/>
            </a:pPr>
            <a:r>
              <a:rPr lang="en" sz="2000"/>
              <a:t>Translating ideas to quantifiable models:</a:t>
            </a:r>
            <a:endParaRPr sz="2000"/>
          </a:p>
          <a:p>
            <a:pPr indent="-355600" lvl="1" marL="914400" rtl="0" algn="l">
              <a:spcBef>
                <a:spcPts val="0"/>
              </a:spcBef>
              <a:spcAft>
                <a:spcPts val="0"/>
              </a:spcAft>
              <a:buSzPts val="2000"/>
              <a:buChar char="○"/>
            </a:pPr>
            <a:r>
              <a:rPr lang="en" sz="2000"/>
              <a:t>Thesis → Tradable Strategy </a:t>
            </a:r>
            <a:endParaRPr sz="2000"/>
          </a:p>
          <a:p>
            <a:pPr indent="-355600" lvl="0" marL="457200" rtl="0" algn="l">
              <a:spcBef>
                <a:spcPts val="0"/>
              </a:spcBef>
              <a:spcAft>
                <a:spcPts val="0"/>
              </a:spcAft>
              <a:buSzPts val="2000"/>
              <a:buChar char="●"/>
            </a:pPr>
            <a:r>
              <a:rPr lang="en" sz="2000"/>
              <a:t>Backtesting:</a:t>
            </a:r>
            <a:endParaRPr sz="2000"/>
          </a:p>
          <a:p>
            <a:pPr indent="-355600" lvl="1" marL="914400" rtl="0" algn="l">
              <a:spcBef>
                <a:spcPts val="0"/>
              </a:spcBef>
              <a:spcAft>
                <a:spcPts val="0"/>
              </a:spcAft>
              <a:buSzPts val="2000"/>
              <a:buChar char="○"/>
            </a:pPr>
            <a:r>
              <a:rPr lang="en" sz="2000"/>
              <a:t>Out-of-sample &amp; robustness checks</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6"/>
          <p:cNvSpPr txBox="1"/>
          <p:nvPr>
            <p:ph type="ctrTitle"/>
          </p:nvPr>
        </p:nvSpPr>
        <p:spPr>
          <a:xfrm>
            <a:off x="685800" y="1771550"/>
            <a:ext cx="7772400" cy="160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About Large Swings…?</a:t>
            </a:r>
            <a:endParaRPr/>
          </a:p>
        </p:txBody>
      </p:sp>
      <p:sp>
        <p:nvSpPr>
          <p:cNvPr id="520" name="Google Shape;520;p77"/>
          <p:cNvSpPr txBox="1"/>
          <p:nvPr>
            <p:ph idx="4294967295" type="body"/>
          </p:nvPr>
        </p:nvSpPr>
        <p:spPr>
          <a:xfrm>
            <a:off x="311725" y="1427300"/>
            <a:ext cx="7433400" cy="3179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00000"/>
                </a:solidFill>
              </a:rPr>
              <a:t>One potential alternative explanation for our results is that there is nothing special about announcement days per se, but rather that the strong positive relation between betas and returns documented on such days is actually driven by some particular feature of announcement days that is also shared by other days. However, we do not find evidence supporting this alternative hypothesis. We show that </a:t>
            </a:r>
            <a:r>
              <a:rPr b="1" lang="en" sz="1600">
                <a:solidFill>
                  <a:srgbClr val="000000"/>
                </a:solidFill>
                <a:latin typeface="Montserrat"/>
                <a:ea typeface="Montserrat"/>
                <a:cs typeface="Montserrat"/>
                <a:sym typeface="Montserrat"/>
              </a:rPr>
              <a:t>no similar relation exists on days when the stock market experiences large moves, or on those days when average market returns are predictably higher</a:t>
            </a:r>
            <a:r>
              <a:rPr lang="en" sz="1600">
                <a:solidFill>
                  <a:srgbClr val="000000"/>
                </a:solidFill>
              </a:rPr>
              <a:t> than the sample mean (more speciÖcally, during the month of January or during the turn of the month).</a:t>
            </a:r>
            <a:endParaRPr b="1" sz="1600">
              <a:solidFill>
                <a:srgbClr val="000000"/>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8"/>
          <p:cNvSpPr txBox="1"/>
          <p:nvPr>
            <p:ph type="title"/>
          </p:nvPr>
        </p:nvSpPr>
        <p:spPr>
          <a:xfrm>
            <a:off x="311700" y="24047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Implementing strategy by increasing exposure to market on a-days</a:t>
            </a:r>
            <a:endParaRPr/>
          </a:p>
          <a:p>
            <a:pPr indent="0" lvl="0" marL="0" rtl="0" algn="l">
              <a:spcBef>
                <a:spcPts val="0"/>
              </a:spcBef>
              <a:spcAft>
                <a:spcPts val="0"/>
              </a:spcAft>
              <a:buNone/>
            </a:pPr>
            <a:r>
              <a:t/>
            </a:r>
            <a:endParaRPr/>
          </a:p>
        </p:txBody>
      </p:sp>
      <p:pic>
        <p:nvPicPr>
          <p:cNvPr id="526" name="Google Shape;526;p78"/>
          <p:cNvPicPr preferRelativeResize="0"/>
          <p:nvPr/>
        </p:nvPicPr>
        <p:blipFill>
          <a:blip r:embed="rId3">
            <a:alphaModFix/>
          </a:blip>
          <a:stretch>
            <a:fillRect/>
          </a:stretch>
        </p:blipFill>
        <p:spPr>
          <a:xfrm>
            <a:off x="328775" y="1392900"/>
            <a:ext cx="8486450" cy="33103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Limiting Strategy Risk</a:t>
            </a:r>
            <a:endParaRPr/>
          </a:p>
        </p:txBody>
      </p:sp>
      <p:pic>
        <p:nvPicPr>
          <p:cNvPr descr="\sigma_{target} = |\delta|\sigma_{ETF}" id="532" name="Google Shape;532;p79"/>
          <p:cNvPicPr preferRelativeResize="0"/>
          <p:nvPr/>
        </p:nvPicPr>
        <p:blipFill>
          <a:blip r:embed="rId3">
            <a:alphaModFix/>
          </a:blip>
          <a:stretch>
            <a:fillRect/>
          </a:stretch>
        </p:blipFill>
        <p:spPr>
          <a:xfrm>
            <a:off x="1188050" y="2197463"/>
            <a:ext cx="5610199" cy="821175"/>
          </a:xfrm>
          <a:prstGeom prst="rect">
            <a:avLst/>
          </a:prstGeom>
          <a:noFill/>
          <a:ln>
            <a:noFill/>
          </a:ln>
        </p:spPr>
      </p:pic>
      <p:sp>
        <p:nvSpPr>
          <p:cNvPr id="533" name="Google Shape;533;p79"/>
          <p:cNvSpPr txBox="1"/>
          <p:nvPr>
            <p:ph idx="4294967295" type="body"/>
          </p:nvPr>
        </p:nvSpPr>
        <p:spPr>
          <a:xfrm>
            <a:off x="138175" y="1437150"/>
            <a:ext cx="4166400" cy="40986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Clr>
                <a:srgbClr val="000000"/>
              </a:buClr>
              <a:buSzPts val="2000"/>
              <a:buFont typeface="Calibri"/>
              <a:buChar char="●"/>
            </a:pPr>
            <a:r>
              <a:rPr lang="en" sz="2000">
                <a:solidFill>
                  <a:srgbClr val="233A44"/>
                </a:solidFill>
                <a:latin typeface="Calibri"/>
                <a:ea typeface="Calibri"/>
                <a:cs typeface="Calibri"/>
                <a:sym typeface="Calibri"/>
              </a:rPr>
              <a:t>Fund approved: 0.0025 (0.25%) risk allocation</a:t>
            </a:r>
            <a:endParaRPr sz="20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2000">
              <a:solidFill>
                <a:srgbClr val="233A44"/>
              </a:solidFill>
              <a:latin typeface="Calibri"/>
              <a:ea typeface="Calibri"/>
              <a:cs typeface="Calibri"/>
              <a:sym typeface="Calibri"/>
            </a:endParaRPr>
          </a:p>
        </p:txBody>
      </p:sp>
      <p:sp>
        <p:nvSpPr>
          <p:cNvPr id="534" name="Google Shape;534;p79"/>
          <p:cNvSpPr txBox="1"/>
          <p:nvPr/>
        </p:nvSpPr>
        <p:spPr>
          <a:xfrm>
            <a:off x="464575" y="3827800"/>
            <a:ext cx="9057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Solve for    !</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(Note: need to multiply LHS by            to spread risk over each of the 32 a-days in 2021 </a:t>
            </a:r>
            <a:endParaRPr sz="1900">
              <a:latin typeface="Calibri"/>
              <a:ea typeface="Calibri"/>
              <a:cs typeface="Calibri"/>
              <a:sym typeface="Calibri"/>
            </a:endParaRPr>
          </a:p>
        </p:txBody>
      </p:sp>
      <p:pic>
        <p:nvPicPr>
          <p:cNvPr id="535" name="Google Shape;535;p79"/>
          <p:cNvPicPr preferRelativeResize="0"/>
          <p:nvPr/>
        </p:nvPicPr>
        <p:blipFill>
          <a:blip r:embed="rId4">
            <a:alphaModFix/>
          </a:blip>
          <a:stretch>
            <a:fillRect/>
          </a:stretch>
        </p:blipFill>
        <p:spPr>
          <a:xfrm>
            <a:off x="3609600" y="4069750"/>
            <a:ext cx="542425" cy="560300"/>
          </a:xfrm>
          <a:prstGeom prst="rect">
            <a:avLst/>
          </a:prstGeom>
          <a:noFill/>
          <a:ln>
            <a:noFill/>
          </a:ln>
        </p:spPr>
      </p:pic>
      <p:pic>
        <p:nvPicPr>
          <p:cNvPr descr="\delta" id="536" name="Google Shape;536;p79"/>
          <p:cNvPicPr preferRelativeResize="0"/>
          <p:nvPr/>
        </p:nvPicPr>
        <p:blipFill>
          <a:blip r:embed="rId5">
            <a:alphaModFix/>
          </a:blip>
          <a:stretch>
            <a:fillRect/>
          </a:stretch>
        </p:blipFill>
        <p:spPr>
          <a:xfrm>
            <a:off x="1487775" y="3952850"/>
            <a:ext cx="123500" cy="2161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80"/>
          <p:cNvPicPr preferRelativeResize="0"/>
          <p:nvPr/>
        </p:nvPicPr>
        <p:blipFill>
          <a:blip r:embed="rId3">
            <a:alphaModFix/>
          </a:blip>
          <a:stretch>
            <a:fillRect/>
          </a:stretch>
        </p:blipFill>
        <p:spPr>
          <a:xfrm>
            <a:off x="262700" y="459252"/>
            <a:ext cx="8618601" cy="422498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81"/>
          <p:cNvPicPr preferRelativeResize="0"/>
          <p:nvPr/>
        </p:nvPicPr>
        <p:blipFill>
          <a:blip r:embed="rId3">
            <a:alphaModFix/>
          </a:blip>
          <a:stretch>
            <a:fillRect/>
          </a:stretch>
        </p:blipFill>
        <p:spPr>
          <a:xfrm>
            <a:off x="250375" y="382100"/>
            <a:ext cx="8578327" cy="41983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2"/>
          <p:cNvSpPr txBox="1"/>
          <p:nvPr>
            <p:ph type="title"/>
          </p:nvPr>
        </p:nvSpPr>
        <p:spPr>
          <a:xfrm>
            <a:off x="311725" y="4247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latin typeface="Nunito"/>
                <a:ea typeface="Nunito"/>
                <a:cs typeface="Nunito"/>
                <a:sym typeface="Nunito"/>
              </a:rPr>
              <a:t>Worst a-days to buy high-beta stocks (2010-2019)</a:t>
            </a:r>
            <a:endParaRPr/>
          </a:p>
        </p:txBody>
      </p:sp>
      <p:graphicFrame>
        <p:nvGraphicFramePr>
          <p:cNvPr id="552" name="Google Shape;552;p82"/>
          <p:cNvGraphicFramePr/>
          <p:nvPr/>
        </p:nvGraphicFramePr>
        <p:xfrm>
          <a:off x="453800" y="1423395"/>
          <a:ext cx="3000000" cy="3000000"/>
        </p:xfrm>
        <a:graphic>
          <a:graphicData uri="http://schemas.openxmlformats.org/drawingml/2006/table">
            <a:tbl>
              <a:tblPr>
                <a:noFill/>
                <a:tableStyleId>{0F4FD238-107A-41FC-9076-9AFFB9CE9DE2}</a:tableStyleId>
              </a:tblPr>
              <a:tblGrid>
                <a:gridCol w="2140100"/>
                <a:gridCol w="1508250"/>
                <a:gridCol w="1366075"/>
                <a:gridCol w="3221975"/>
              </a:tblGrid>
              <a:tr h="379425">
                <a:tc>
                  <a:txBody>
                    <a:bodyPr/>
                    <a:lstStyle/>
                    <a:p>
                      <a:pPr indent="0" lvl="0" marL="0" rtl="0" algn="l">
                        <a:spcBef>
                          <a:spcPts val="0"/>
                        </a:spcBef>
                        <a:spcAft>
                          <a:spcPts val="0"/>
                        </a:spcAft>
                        <a:buNone/>
                      </a:pPr>
                      <a:r>
                        <a:rPr lang="en"/>
                        <a:t>Date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Type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Excess returns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Reason</a:t>
                      </a:r>
                      <a:endParaRPr/>
                    </a:p>
                  </a:txBody>
                  <a:tcPr marT="91425" marB="91425" marR="91425" marL="91425">
                    <a:lnL cap="flat" cmpd="sng" w="9525">
                      <a:solidFill>
                        <a:srgbClr val="9E9E9E"/>
                      </a:solidFill>
                      <a:prstDash val="solid"/>
                      <a:round/>
                      <a:headEnd len="sm" w="sm" type="none"/>
                      <a:tailEnd len="sm" w="sm" type="none"/>
                    </a:lnL>
                  </a:tcPr>
                </a:tc>
              </a:tr>
              <a:tr h="423225">
                <a:tc>
                  <a:txBody>
                    <a:bodyPr/>
                    <a:lstStyle/>
                    <a:p>
                      <a:pPr indent="0" lvl="0" marL="0" rtl="0" algn="l">
                        <a:lnSpc>
                          <a:spcPct val="115000"/>
                        </a:lnSpc>
                        <a:spcBef>
                          <a:spcPts val="0"/>
                        </a:spcBef>
                        <a:spcAft>
                          <a:spcPts val="0"/>
                        </a:spcAft>
                        <a:buNone/>
                      </a:pPr>
                      <a:r>
                        <a:rPr lang="en"/>
                        <a:t>10/10/2018</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PPI</a:t>
                      </a:r>
                      <a:endParaRPr/>
                    </a:p>
                  </a:txBody>
                  <a:tcPr marT="91425" marB="91425" marR="91425" marL="91425"/>
                </a:tc>
                <a:tc>
                  <a:txBody>
                    <a:bodyPr/>
                    <a:lstStyle/>
                    <a:p>
                      <a:pPr indent="0" lvl="0" marL="0" rtl="0" algn="l">
                        <a:spcBef>
                          <a:spcPts val="0"/>
                        </a:spcBef>
                        <a:spcAft>
                          <a:spcPts val="0"/>
                        </a:spcAft>
                        <a:buNone/>
                      </a:pPr>
                      <a:r>
                        <a:rPr lang="en"/>
                        <a:t>- 4.7%</a:t>
                      </a:r>
                      <a:endParaRPr/>
                    </a:p>
                  </a:txBody>
                  <a:tcPr marT="91425" marB="91425" marR="91425" marL="91425"/>
                </a:tc>
                <a:tc>
                  <a:txBody>
                    <a:bodyPr/>
                    <a:lstStyle/>
                    <a:p>
                      <a:pPr indent="0" lvl="0" marL="0" rtl="0" algn="l">
                        <a:spcBef>
                          <a:spcPts val="0"/>
                        </a:spcBef>
                        <a:spcAft>
                          <a:spcPts val="0"/>
                        </a:spcAft>
                        <a:buNone/>
                      </a:pPr>
                      <a:r>
                        <a:rPr lang="en" sz="1350">
                          <a:solidFill>
                            <a:srgbClr val="1D2228"/>
                          </a:solidFill>
                          <a:highlight>
                            <a:srgbClr val="FFFFFF"/>
                          </a:highlight>
                        </a:rPr>
                        <a:t>Rising interest rates</a:t>
                      </a:r>
                      <a:endParaRPr sz="1350">
                        <a:solidFill>
                          <a:srgbClr val="1D2228"/>
                        </a:solidFill>
                        <a:highlight>
                          <a:srgbClr val="FFFFFF"/>
                        </a:highlight>
                      </a:endParaRPr>
                    </a:p>
                  </a:txBody>
                  <a:tcPr marT="91425" marB="91425" marR="91425" marL="91425"/>
                </a:tc>
              </a:tr>
              <a:tr h="379425">
                <a:tc>
                  <a:txBody>
                    <a:bodyPr/>
                    <a:lstStyle/>
                    <a:p>
                      <a:pPr indent="0" lvl="0" marL="0" rtl="0" algn="l">
                        <a:lnSpc>
                          <a:spcPct val="115000"/>
                        </a:lnSpc>
                        <a:spcBef>
                          <a:spcPts val="0"/>
                        </a:spcBef>
                        <a:spcAft>
                          <a:spcPts val="0"/>
                        </a:spcAft>
                        <a:buNone/>
                      </a:pPr>
                      <a:r>
                        <a:rPr lang="en"/>
                        <a:t>9/21/2011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FOMC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- 4.6%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Operation twist</a:t>
                      </a:r>
                      <a:endParaRPr/>
                    </a:p>
                  </a:txBody>
                  <a:tcPr marT="91425" marB="91425" marR="91425" marL="91425">
                    <a:lnL cap="flat" cmpd="sng" w="9525">
                      <a:solidFill>
                        <a:srgbClr val="9E9E9E"/>
                      </a:solidFill>
                      <a:prstDash val="solid"/>
                      <a:round/>
                      <a:headEnd len="sm" w="sm" type="none"/>
                      <a:tailEnd len="sm" w="sm" type="none"/>
                    </a:lnL>
                  </a:tcPr>
                </a:tc>
              </a:tr>
              <a:tr h="379425">
                <a:tc>
                  <a:txBody>
                    <a:bodyPr/>
                    <a:lstStyle/>
                    <a:p>
                      <a:pPr indent="0" lvl="0" marL="0" rtl="0" algn="l">
                        <a:lnSpc>
                          <a:spcPct val="115000"/>
                        </a:lnSpc>
                        <a:spcBef>
                          <a:spcPts val="0"/>
                        </a:spcBef>
                        <a:spcAft>
                          <a:spcPts val="0"/>
                        </a:spcAft>
                        <a:buNone/>
                      </a:pPr>
                      <a:r>
                        <a:rPr lang="en"/>
                        <a:t>2/4/2010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Emp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- 4.4%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Poor job report</a:t>
                      </a:r>
                      <a:endParaRPr/>
                    </a:p>
                  </a:txBody>
                  <a:tcPr marT="91425" marB="91425" marR="91425" marL="91425">
                    <a:lnL cap="flat" cmpd="sng" w="9525">
                      <a:solidFill>
                        <a:srgbClr val="9E9E9E"/>
                      </a:solidFill>
                      <a:prstDash val="solid"/>
                      <a:round/>
                      <a:headEnd len="sm" w="sm" type="none"/>
                      <a:tailEnd len="sm" w="sm" type="none"/>
                    </a:lnL>
                  </a:tcPr>
                </a:tc>
              </a:tr>
              <a:tr h="379425">
                <a:tc>
                  <a:txBody>
                    <a:bodyPr/>
                    <a:lstStyle/>
                    <a:p>
                      <a:pPr indent="0" lvl="0" marL="0" rtl="0" algn="l">
                        <a:lnSpc>
                          <a:spcPct val="115000"/>
                        </a:lnSpc>
                        <a:spcBef>
                          <a:spcPts val="0"/>
                        </a:spcBef>
                        <a:spcAft>
                          <a:spcPts val="0"/>
                        </a:spcAft>
                        <a:buNone/>
                      </a:pPr>
                      <a:r>
                        <a:rPr lang="en"/>
                        <a:t>2/5/2016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Emp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- 4.0%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Stock market volatility</a:t>
                      </a:r>
                      <a:endParaRPr/>
                    </a:p>
                  </a:txBody>
                  <a:tcPr marT="91425" marB="91425" marR="91425" marL="91425">
                    <a:lnL cap="flat" cmpd="sng" w="9525">
                      <a:solidFill>
                        <a:srgbClr val="9E9E9E"/>
                      </a:solidFill>
                      <a:prstDash val="solid"/>
                      <a:round/>
                      <a:headEnd len="sm" w="sm" type="none"/>
                      <a:tailEnd len="sm" w="sm" type="none"/>
                    </a:lnL>
                  </a:tcPr>
                </a:tc>
              </a:tr>
              <a:tr h="379425">
                <a:tc>
                  <a:txBody>
                    <a:bodyPr/>
                    <a:lstStyle/>
                    <a:p>
                      <a:pPr indent="0" lvl="0" marL="0" rtl="0" algn="l">
                        <a:lnSpc>
                          <a:spcPct val="115000"/>
                        </a:lnSpc>
                        <a:spcBef>
                          <a:spcPts val="0"/>
                        </a:spcBef>
                        <a:spcAft>
                          <a:spcPts val="0"/>
                        </a:spcAft>
                        <a:buNone/>
                      </a:pPr>
                      <a:r>
                        <a:rPr lang="en"/>
                        <a:t>10/29/2014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FOMC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- 3.6%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Rising interest rates</a:t>
                      </a:r>
                      <a:endParaRPr/>
                    </a:p>
                  </a:txBody>
                  <a:tcPr marT="91425" marB="91425" marR="91425" marL="91425">
                    <a:lnL cap="flat" cmpd="sng" w="9525">
                      <a:solidFill>
                        <a:srgbClr val="9E9E9E"/>
                      </a:solidFill>
                      <a:prstDash val="solid"/>
                      <a:round/>
                      <a:headEnd len="sm" w="sm" type="none"/>
                      <a:tailEnd len="sm" w="sm" type="none"/>
                    </a:lnL>
                  </a:tcPr>
                </a:tc>
              </a:tr>
              <a:tr h="379425">
                <a:tc>
                  <a:txBody>
                    <a:bodyPr/>
                    <a:lstStyle/>
                    <a:p>
                      <a:pPr indent="0" lvl="0" marL="0" rtl="0" algn="l">
                        <a:lnSpc>
                          <a:spcPct val="115000"/>
                        </a:lnSpc>
                        <a:spcBef>
                          <a:spcPts val="0"/>
                        </a:spcBef>
                        <a:spcAft>
                          <a:spcPts val="0"/>
                        </a:spcAft>
                        <a:buNone/>
                      </a:pPr>
                      <a:r>
                        <a:rPr lang="en"/>
                        <a:t>12/7/2018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Emp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- 3.6%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Stock market volatility</a:t>
                      </a:r>
                      <a:endParaRPr/>
                    </a:p>
                  </a:txBody>
                  <a:tcPr marT="91425" marB="91425" marR="91425" marL="91425">
                    <a:lnL cap="flat" cmpd="sng" w="9525">
                      <a:solidFill>
                        <a:srgbClr val="9E9E9E"/>
                      </a:solidFill>
                      <a:prstDash val="solid"/>
                      <a:round/>
                      <a:headEnd len="sm" w="sm" type="none"/>
                      <a:tailEnd len="sm" w="sm" type="none"/>
                    </a:lnL>
                  </a:tcPr>
                </a:tc>
              </a:tr>
              <a:tr h="379425">
                <a:tc>
                  <a:txBody>
                    <a:bodyPr/>
                    <a:lstStyle/>
                    <a:p>
                      <a:pPr indent="0" lvl="0" marL="0" rtl="0" algn="l">
                        <a:lnSpc>
                          <a:spcPct val="115000"/>
                        </a:lnSpc>
                        <a:spcBef>
                          <a:spcPts val="0"/>
                        </a:spcBef>
                        <a:spcAft>
                          <a:spcPts val="0"/>
                        </a:spcAft>
                        <a:buNone/>
                      </a:pPr>
                      <a:r>
                        <a:rPr lang="en"/>
                        <a:t>1/15/2015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PPI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- 3.5%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Oil price collapse</a:t>
                      </a:r>
                      <a:endParaRPr/>
                    </a:p>
                  </a:txBody>
                  <a:tcPr marT="91425" marB="91425" marR="91425" marL="91425">
                    <a:lnL cap="flat" cmpd="sng" w="9525">
                      <a:solidFill>
                        <a:srgbClr val="9E9E9E"/>
                      </a:solidFill>
                      <a:prstDash val="solid"/>
                      <a:round/>
                      <a:headEnd len="sm" w="sm" type="none"/>
                      <a:tailEnd len="sm" w="sm" type="none"/>
                    </a:lnL>
                  </a:tcPr>
                </a:tc>
              </a:tr>
              <a:tr h="379425">
                <a:tc>
                  <a:txBody>
                    <a:bodyPr/>
                    <a:lstStyle/>
                    <a:p>
                      <a:pPr indent="0" lvl="0" marL="0" rtl="0" algn="l">
                        <a:lnSpc>
                          <a:spcPct val="115000"/>
                        </a:lnSpc>
                        <a:spcBef>
                          <a:spcPts val="0"/>
                        </a:spcBef>
                        <a:spcAft>
                          <a:spcPts val="0"/>
                        </a:spcAft>
                        <a:buNone/>
                      </a:pPr>
                      <a:r>
                        <a:rPr lang="en"/>
                        <a:t>3/15/2016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PPI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- 3.4%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Rising interest rate expectations</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Mean-Variance Optimization for IR Maximization</a:t>
            </a:r>
            <a:endParaRPr/>
          </a:p>
        </p:txBody>
      </p:sp>
      <p:sp>
        <p:nvSpPr>
          <p:cNvPr id="114" name="Google Shape;114;p20"/>
          <p:cNvSpPr txBox="1"/>
          <p:nvPr>
            <p:ph idx="4294967295" type="body"/>
          </p:nvPr>
        </p:nvSpPr>
        <p:spPr>
          <a:xfrm>
            <a:off x="205825" y="1416800"/>
            <a:ext cx="8088600" cy="3412200"/>
          </a:xfrm>
          <a:prstGeom prst="rect">
            <a:avLst/>
          </a:prstGeom>
        </p:spPr>
        <p:txBody>
          <a:bodyPr anchorCtr="0" anchor="t" bIns="91425" lIns="91425" spcFirstLastPara="1" rIns="91425" wrap="square" tIns="91425">
            <a:noAutofit/>
          </a:bodyPr>
          <a:lstStyle/>
          <a:p>
            <a:pPr indent="-358775" lvl="0" marL="457200" rtl="0" algn="l">
              <a:lnSpc>
                <a:spcPct val="105000"/>
              </a:lnSpc>
              <a:spcBef>
                <a:spcPts val="0"/>
              </a:spcBef>
              <a:spcAft>
                <a:spcPts val="0"/>
              </a:spcAft>
              <a:buSzPts val="2050"/>
              <a:buChar char="●"/>
            </a:pPr>
            <a:r>
              <a:rPr b="1" lang="en" sz="2050"/>
              <a:t>IR maximization</a:t>
            </a:r>
            <a:r>
              <a:rPr lang="en" sz="2050"/>
              <a:t> problem has an equivalent </a:t>
            </a:r>
            <a:r>
              <a:rPr b="1" lang="en" sz="2050"/>
              <a:t>mean-variance</a:t>
            </a:r>
            <a:r>
              <a:rPr lang="en" sz="2050"/>
              <a:t> optimization representation.</a:t>
            </a:r>
            <a:endParaRPr sz="2050"/>
          </a:p>
          <a:p>
            <a:pPr indent="-358775" lvl="0" marL="457200" rtl="0" algn="l">
              <a:lnSpc>
                <a:spcPct val="105000"/>
              </a:lnSpc>
              <a:spcBef>
                <a:spcPts val="1000"/>
              </a:spcBef>
              <a:spcAft>
                <a:spcPts val="0"/>
              </a:spcAft>
              <a:buSzPts val="2050"/>
              <a:buChar char="●"/>
            </a:pPr>
            <a:r>
              <a:rPr lang="en" sz="2050"/>
              <a:t>What do we need for </a:t>
            </a:r>
            <a:r>
              <a:rPr b="1" lang="en" sz="2050"/>
              <a:t>mean-variance optimization</a:t>
            </a:r>
            <a:r>
              <a:rPr lang="en" sz="2050"/>
              <a:t>?</a:t>
            </a:r>
            <a:endParaRPr sz="2050"/>
          </a:p>
          <a:p>
            <a:pPr indent="-346075" lvl="1" marL="914400" rtl="0" algn="l">
              <a:lnSpc>
                <a:spcPct val="105000"/>
              </a:lnSpc>
              <a:spcBef>
                <a:spcPts val="0"/>
              </a:spcBef>
              <a:spcAft>
                <a:spcPts val="0"/>
              </a:spcAft>
              <a:buSzPts val="1850"/>
              <a:buChar char="○"/>
            </a:pPr>
            <a:r>
              <a:rPr b="1" i="1" lang="en" sz="1850"/>
              <a:t>Mean (alpha):</a:t>
            </a:r>
            <a:r>
              <a:rPr i="1" lang="en" sz="1850"/>
              <a:t> </a:t>
            </a:r>
            <a:r>
              <a:rPr lang="en" sz="1850"/>
              <a:t>comes from Silver Fund analysts</a:t>
            </a:r>
            <a:r>
              <a:rPr lang="en" sz="1650"/>
              <a:t> </a:t>
            </a:r>
            <a:endParaRPr sz="1650"/>
          </a:p>
          <a:p>
            <a:pPr indent="-346075" lvl="1" marL="914400" rtl="0" algn="l">
              <a:lnSpc>
                <a:spcPct val="105000"/>
              </a:lnSpc>
              <a:spcBef>
                <a:spcPts val="0"/>
              </a:spcBef>
              <a:spcAft>
                <a:spcPts val="0"/>
              </a:spcAft>
              <a:buSzPts val="1850"/>
              <a:buChar char="○"/>
            </a:pPr>
            <a:r>
              <a:rPr b="1" i="1" lang="en" sz="1850"/>
              <a:t>V</a:t>
            </a:r>
            <a:r>
              <a:rPr b="1" i="1" lang="en" sz="1850"/>
              <a:t>ariance: </a:t>
            </a:r>
            <a:r>
              <a:rPr lang="en" sz="1850"/>
              <a:t>comes from the Silver Fund risk model</a:t>
            </a:r>
            <a:endParaRPr sz="1850"/>
          </a:p>
          <a:p>
            <a:pPr indent="-346075" lvl="0" marL="457200" rtl="0" algn="l">
              <a:lnSpc>
                <a:spcPct val="105000"/>
              </a:lnSpc>
              <a:spcBef>
                <a:spcPts val="1000"/>
              </a:spcBef>
              <a:spcAft>
                <a:spcPts val="0"/>
              </a:spcAft>
              <a:buSzPts val="1850"/>
              <a:buChar char="●"/>
            </a:pPr>
            <a:r>
              <a:rPr b="1" lang="en" sz="1850"/>
              <a:t>Forecast uncertainty adjustment </a:t>
            </a:r>
            <a:r>
              <a:rPr lang="en" sz="1850"/>
              <a:t>gives less weight to positions for which we are less certain about the true value for alpha.</a:t>
            </a:r>
            <a:endParaRPr sz="1850"/>
          </a:p>
          <a:p>
            <a:pPr indent="-333375" lvl="1" marL="1371600" rtl="0" algn="l">
              <a:lnSpc>
                <a:spcPct val="105000"/>
              </a:lnSpc>
              <a:spcBef>
                <a:spcPts val="0"/>
              </a:spcBef>
              <a:spcAft>
                <a:spcPts val="0"/>
              </a:spcAft>
              <a:buSzPts val="1650"/>
              <a:buChar char="○"/>
            </a:pPr>
            <a:r>
              <a:rPr lang="en" sz="1650"/>
              <a:t>Uncertainty measured from dispersion of the class-generated expected return distribution.</a:t>
            </a:r>
            <a:endParaRPr sz="1650"/>
          </a:p>
          <a:p>
            <a:pPr indent="0" lvl="0" marL="0" rtl="0" algn="l">
              <a:lnSpc>
                <a:spcPct val="105000"/>
              </a:lnSpc>
              <a:spcBef>
                <a:spcPts val="1200"/>
              </a:spcBef>
              <a:spcAft>
                <a:spcPts val="1200"/>
              </a:spcAft>
              <a:buNone/>
            </a:pPr>
            <a:r>
              <a:t/>
            </a:r>
            <a:endParaRPr sz="245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00"/>
              <a:t>Average Annualized Sharpe Ratio By Year - Robust check</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a:p>
        </p:txBody>
      </p:sp>
      <p:pic>
        <p:nvPicPr>
          <p:cNvPr id="558" name="Google Shape;558;p83"/>
          <p:cNvPicPr preferRelativeResize="0"/>
          <p:nvPr/>
        </p:nvPicPr>
        <p:blipFill>
          <a:blip r:embed="rId3">
            <a:alphaModFix/>
          </a:blip>
          <a:stretch>
            <a:fillRect/>
          </a:stretch>
        </p:blipFill>
        <p:spPr>
          <a:xfrm>
            <a:off x="736975" y="1427900"/>
            <a:ext cx="5102696" cy="3496726"/>
          </a:xfrm>
          <a:prstGeom prst="rect">
            <a:avLst/>
          </a:prstGeom>
          <a:noFill/>
          <a:ln>
            <a:noFill/>
          </a:ln>
        </p:spPr>
      </p:pic>
      <p:sp>
        <p:nvSpPr>
          <p:cNvPr id="559" name="Google Shape;559;p83"/>
          <p:cNvSpPr txBox="1"/>
          <p:nvPr/>
        </p:nvSpPr>
        <p:spPr>
          <a:xfrm>
            <a:off x="5942732" y="2166434"/>
            <a:ext cx="28176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u="sng">
                <a:latin typeface="Calibri"/>
                <a:ea typeface="Calibri"/>
                <a:cs typeface="Calibri"/>
                <a:sym typeface="Calibri"/>
              </a:rPr>
              <a:t>AVERAGE SHARPE RATIO (2010-2019)</a:t>
            </a:r>
            <a:endParaRPr b="1" sz="2100" u="sng">
              <a:latin typeface="Calibri"/>
              <a:ea typeface="Calibri"/>
              <a:cs typeface="Calibri"/>
              <a:sym typeface="Calibri"/>
            </a:endParaRPr>
          </a:p>
          <a:p>
            <a:pPr indent="0" lvl="0" marL="0" rtl="0" algn="ctr">
              <a:spcBef>
                <a:spcPts val="0"/>
              </a:spcBef>
              <a:spcAft>
                <a:spcPts val="0"/>
              </a:spcAft>
              <a:buNone/>
            </a:pPr>
            <a:r>
              <a:rPr lang="en" sz="2100">
                <a:solidFill>
                  <a:srgbClr val="E69138"/>
                </a:solidFill>
                <a:latin typeface="Calibri"/>
                <a:ea typeface="Calibri"/>
                <a:cs typeface="Calibri"/>
                <a:sym typeface="Calibri"/>
              </a:rPr>
              <a:t>Combined strategy:  </a:t>
            </a:r>
            <a:r>
              <a:rPr b="1" lang="en" sz="2100">
                <a:solidFill>
                  <a:srgbClr val="E69138"/>
                </a:solidFill>
                <a:latin typeface="Calibri"/>
                <a:ea typeface="Calibri"/>
                <a:cs typeface="Calibri"/>
                <a:sym typeface="Calibri"/>
              </a:rPr>
              <a:t>0.53</a:t>
            </a:r>
            <a:endParaRPr b="1" sz="2100">
              <a:solidFill>
                <a:srgbClr val="E69138"/>
              </a:solidFill>
              <a:latin typeface="Calibri"/>
              <a:ea typeface="Calibri"/>
              <a:cs typeface="Calibri"/>
              <a:sym typeface="Calibri"/>
            </a:endParaRPr>
          </a:p>
          <a:p>
            <a:pPr indent="0" lvl="0" marL="0" rtl="0" algn="ctr">
              <a:spcBef>
                <a:spcPts val="0"/>
              </a:spcBef>
              <a:spcAft>
                <a:spcPts val="0"/>
              </a:spcAft>
              <a:buNone/>
            </a:pPr>
            <a:r>
              <a:rPr lang="en" sz="2100">
                <a:solidFill>
                  <a:srgbClr val="1155CC"/>
                </a:solidFill>
                <a:latin typeface="Calibri"/>
                <a:ea typeface="Calibri"/>
                <a:cs typeface="Calibri"/>
                <a:sym typeface="Calibri"/>
              </a:rPr>
              <a:t>Combined_robust strategy:  </a:t>
            </a:r>
            <a:r>
              <a:rPr b="1" lang="en" sz="2100">
                <a:solidFill>
                  <a:srgbClr val="1155CC"/>
                </a:solidFill>
                <a:latin typeface="Calibri"/>
                <a:ea typeface="Calibri"/>
                <a:cs typeface="Calibri"/>
                <a:sym typeface="Calibri"/>
              </a:rPr>
              <a:t>0.50</a:t>
            </a:r>
            <a:endParaRPr b="1" sz="2100">
              <a:solidFill>
                <a:srgbClr val="1155CC"/>
              </a:solidFill>
              <a:latin typeface="Calibri"/>
              <a:ea typeface="Calibri"/>
              <a:cs typeface="Calibri"/>
              <a:sym typeface="Calibri"/>
            </a:endParaRPr>
          </a:p>
          <a:p>
            <a:pPr indent="0" lvl="0" marL="0" rtl="0" algn="ctr">
              <a:spcBef>
                <a:spcPts val="0"/>
              </a:spcBef>
              <a:spcAft>
                <a:spcPts val="0"/>
              </a:spcAft>
              <a:buNone/>
            </a:pPr>
            <a:r>
              <a:t/>
            </a:r>
            <a:endParaRPr b="1">
              <a:solidFill>
                <a:srgbClr val="6D9EEB"/>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4"/>
          <p:cNvSpPr txBox="1"/>
          <p:nvPr>
            <p:ph type="title"/>
          </p:nvPr>
        </p:nvSpPr>
        <p:spPr>
          <a:xfrm>
            <a:off x="311725" y="4247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Cumulative Excess Returns</a:t>
            </a:r>
            <a:endParaRPr/>
          </a:p>
        </p:txBody>
      </p:sp>
      <p:pic>
        <p:nvPicPr>
          <p:cNvPr id="565" name="Google Shape;565;p84"/>
          <p:cNvPicPr preferRelativeResize="0"/>
          <p:nvPr/>
        </p:nvPicPr>
        <p:blipFill>
          <a:blip r:embed="rId3">
            <a:alphaModFix/>
          </a:blip>
          <a:stretch>
            <a:fillRect/>
          </a:stretch>
        </p:blipFill>
        <p:spPr>
          <a:xfrm>
            <a:off x="516900" y="1442375"/>
            <a:ext cx="5528225" cy="3611575"/>
          </a:xfrm>
          <a:prstGeom prst="rect">
            <a:avLst/>
          </a:prstGeom>
          <a:noFill/>
          <a:ln>
            <a:noFill/>
          </a:ln>
        </p:spPr>
      </p:pic>
      <p:sp>
        <p:nvSpPr>
          <p:cNvPr id="566" name="Google Shape;566;p84"/>
          <p:cNvSpPr txBox="1"/>
          <p:nvPr/>
        </p:nvSpPr>
        <p:spPr>
          <a:xfrm>
            <a:off x="5995825" y="2151600"/>
            <a:ext cx="2836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“Beta” of </a:t>
            </a:r>
            <a:r>
              <a:rPr lang="en">
                <a:solidFill>
                  <a:srgbClr val="6AA84F"/>
                </a:solidFill>
                <a:latin typeface="Calibri"/>
                <a:ea typeface="Calibri"/>
                <a:cs typeface="Calibri"/>
                <a:sym typeface="Calibri"/>
              </a:rPr>
              <a:t>High</a:t>
            </a:r>
            <a:r>
              <a:rPr lang="en">
                <a:latin typeface="Calibri"/>
                <a:ea typeface="Calibri"/>
                <a:cs typeface="Calibri"/>
                <a:sym typeface="Calibri"/>
              </a:rPr>
              <a:t> Portfolio: 1.55</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“Beta” of </a:t>
            </a:r>
            <a:r>
              <a:rPr lang="en">
                <a:solidFill>
                  <a:srgbClr val="E69138"/>
                </a:solidFill>
                <a:latin typeface="Calibri"/>
                <a:ea typeface="Calibri"/>
                <a:cs typeface="Calibri"/>
                <a:sym typeface="Calibri"/>
              </a:rPr>
              <a:t>Low</a:t>
            </a:r>
            <a:r>
              <a:rPr lang="en">
                <a:latin typeface="Calibri"/>
                <a:ea typeface="Calibri"/>
                <a:cs typeface="Calibri"/>
                <a:sym typeface="Calibri"/>
              </a:rPr>
              <a:t> Portfolio: 0.15</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“Beta” of </a:t>
            </a:r>
            <a:r>
              <a:rPr lang="en">
                <a:solidFill>
                  <a:srgbClr val="3D85C6"/>
                </a:solidFill>
                <a:latin typeface="Calibri"/>
                <a:ea typeface="Calibri"/>
                <a:cs typeface="Calibri"/>
                <a:sym typeface="Calibri"/>
              </a:rPr>
              <a:t>Combined</a:t>
            </a:r>
            <a:r>
              <a:rPr lang="en">
                <a:latin typeface="Calibri"/>
                <a:ea typeface="Calibri"/>
                <a:cs typeface="Calibri"/>
                <a:sym typeface="Calibri"/>
              </a:rPr>
              <a:t> Portfolio: 0.29</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Notes</a:t>
            </a:r>
            <a:endParaRPr/>
          </a:p>
        </p:txBody>
      </p:sp>
      <p:sp>
        <p:nvSpPr>
          <p:cNvPr id="572" name="Google Shape;572;p85"/>
          <p:cNvSpPr txBox="1"/>
          <p:nvPr>
            <p:ph idx="4294967295" type="body"/>
          </p:nvPr>
        </p:nvSpPr>
        <p:spPr>
          <a:xfrm>
            <a:off x="405600" y="1520025"/>
            <a:ext cx="5981700" cy="229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https://papers.ssrn.com/sol3/papers.cfm?abstract_id=2024422</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Factor Risk Model Motivation</a:t>
            </a:r>
            <a:endParaRPr/>
          </a:p>
        </p:txBody>
      </p:sp>
      <p:pic>
        <p:nvPicPr>
          <p:cNvPr descr="r_i = \alpha_i + \beta_{i,1}f_1 + \beta_{i,2}f_2 + \cdots + \beta_{i,k}f_k + u_i" id="120" name="Google Shape;120;p21"/>
          <p:cNvPicPr preferRelativeResize="0"/>
          <p:nvPr/>
        </p:nvPicPr>
        <p:blipFill>
          <a:blip r:embed="rId3">
            <a:alphaModFix/>
          </a:blip>
          <a:stretch>
            <a:fillRect/>
          </a:stretch>
        </p:blipFill>
        <p:spPr>
          <a:xfrm>
            <a:off x="677863" y="3985600"/>
            <a:ext cx="7277326" cy="450200"/>
          </a:xfrm>
          <a:prstGeom prst="rect">
            <a:avLst/>
          </a:prstGeom>
          <a:noFill/>
          <a:ln>
            <a:noFill/>
          </a:ln>
        </p:spPr>
      </p:pic>
      <p:sp>
        <p:nvSpPr>
          <p:cNvPr id="121" name="Google Shape;121;p21"/>
          <p:cNvSpPr txBox="1"/>
          <p:nvPr/>
        </p:nvSpPr>
        <p:spPr>
          <a:xfrm>
            <a:off x="499525" y="1484700"/>
            <a:ext cx="7320300" cy="2308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rgbClr val="666666"/>
              </a:buClr>
              <a:buSzPts val="2300"/>
              <a:buFont typeface="Roboto"/>
              <a:buChar char="●"/>
            </a:pPr>
            <a:r>
              <a:rPr lang="en" sz="2300">
                <a:solidFill>
                  <a:srgbClr val="666666"/>
                </a:solidFill>
                <a:latin typeface="Roboto"/>
                <a:ea typeface="Roboto"/>
                <a:cs typeface="Roboto"/>
                <a:sym typeface="Roboto"/>
              </a:rPr>
              <a:t>Path to forecast stock covariance matrix</a:t>
            </a:r>
            <a:endParaRPr sz="2300">
              <a:solidFill>
                <a:srgbClr val="666666"/>
              </a:solidFill>
              <a:latin typeface="Roboto"/>
              <a:ea typeface="Roboto"/>
              <a:cs typeface="Roboto"/>
              <a:sym typeface="Roboto"/>
            </a:endParaRPr>
          </a:p>
          <a:p>
            <a:pPr indent="-374650" lvl="0" marL="457200" rtl="0" algn="l">
              <a:spcBef>
                <a:spcPts val="0"/>
              </a:spcBef>
              <a:spcAft>
                <a:spcPts val="0"/>
              </a:spcAft>
              <a:buClr>
                <a:srgbClr val="666666"/>
              </a:buClr>
              <a:buSzPts val="2300"/>
              <a:buFont typeface="Roboto"/>
              <a:buChar char="●"/>
            </a:pPr>
            <a:r>
              <a:rPr lang="en" sz="2300">
                <a:solidFill>
                  <a:srgbClr val="666666"/>
                </a:solidFill>
                <a:latin typeface="Roboto"/>
                <a:ea typeface="Roboto"/>
                <a:cs typeface="Roboto"/>
                <a:sym typeface="Roboto"/>
              </a:rPr>
              <a:t>Daily cross-sectional regression</a:t>
            </a:r>
            <a:endParaRPr sz="2300">
              <a:solidFill>
                <a:srgbClr val="666666"/>
              </a:solidFill>
              <a:latin typeface="Roboto"/>
              <a:ea typeface="Roboto"/>
              <a:cs typeface="Roboto"/>
              <a:sym typeface="Roboto"/>
            </a:endParaRPr>
          </a:p>
          <a:p>
            <a:pPr indent="-374650" lvl="0" marL="457200" rtl="0" algn="l">
              <a:spcBef>
                <a:spcPts val="0"/>
              </a:spcBef>
              <a:spcAft>
                <a:spcPts val="0"/>
              </a:spcAft>
              <a:buClr>
                <a:srgbClr val="666666"/>
              </a:buClr>
              <a:buSzPts val="2300"/>
              <a:buFont typeface="Roboto"/>
              <a:buChar char="●"/>
            </a:pPr>
            <a:r>
              <a:rPr lang="en" sz="2300">
                <a:solidFill>
                  <a:srgbClr val="666666"/>
                </a:solidFill>
                <a:latin typeface="Roboto"/>
                <a:ea typeface="Roboto"/>
                <a:cs typeface="Roboto"/>
                <a:sym typeface="Roboto"/>
              </a:rPr>
              <a:t>Inputs:</a:t>
            </a:r>
            <a:endParaRPr sz="2300">
              <a:solidFill>
                <a:srgbClr val="666666"/>
              </a:solidFill>
              <a:latin typeface="Roboto"/>
              <a:ea typeface="Roboto"/>
              <a:cs typeface="Roboto"/>
              <a:sym typeface="Roboto"/>
            </a:endParaRPr>
          </a:p>
          <a:p>
            <a:pPr indent="-374650" lvl="1" marL="914400" rtl="0" algn="l">
              <a:spcBef>
                <a:spcPts val="0"/>
              </a:spcBef>
              <a:spcAft>
                <a:spcPts val="0"/>
              </a:spcAft>
              <a:buClr>
                <a:srgbClr val="666666"/>
              </a:buClr>
              <a:buSzPts val="2300"/>
              <a:buFont typeface="Roboto"/>
              <a:buChar char="○"/>
            </a:pPr>
            <a:r>
              <a:rPr lang="en" sz="2300">
                <a:solidFill>
                  <a:srgbClr val="666666"/>
                </a:solidFill>
                <a:latin typeface="Roboto"/>
                <a:ea typeface="Roboto"/>
                <a:cs typeface="Roboto"/>
                <a:sym typeface="Roboto"/>
              </a:rPr>
              <a:t>Stock returns</a:t>
            </a:r>
            <a:endParaRPr sz="2300">
              <a:solidFill>
                <a:srgbClr val="666666"/>
              </a:solidFill>
              <a:latin typeface="Roboto"/>
              <a:ea typeface="Roboto"/>
              <a:cs typeface="Roboto"/>
              <a:sym typeface="Roboto"/>
            </a:endParaRPr>
          </a:p>
          <a:p>
            <a:pPr indent="-374650" lvl="1" marL="914400" rtl="0" algn="l">
              <a:spcBef>
                <a:spcPts val="0"/>
              </a:spcBef>
              <a:spcAft>
                <a:spcPts val="0"/>
              </a:spcAft>
              <a:buClr>
                <a:srgbClr val="666666"/>
              </a:buClr>
              <a:buSzPts val="2300"/>
              <a:buFont typeface="Roboto"/>
              <a:buChar char="○"/>
            </a:pPr>
            <a:r>
              <a:rPr lang="en" sz="2300">
                <a:solidFill>
                  <a:srgbClr val="666666"/>
                </a:solidFill>
                <a:latin typeface="Roboto"/>
                <a:ea typeface="Roboto"/>
                <a:cs typeface="Roboto"/>
                <a:sym typeface="Roboto"/>
              </a:rPr>
              <a:t>Observed characteristics (loadings)</a:t>
            </a:r>
            <a:endParaRPr sz="2300">
              <a:solidFill>
                <a:srgbClr val="666666"/>
              </a:solidFill>
              <a:latin typeface="Roboto"/>
              <a:ea typeface="Roboto"/>
              <a:cs typeface="Roboto"/>
              <a:sym typeface="Roboto"/>
            </a:endParaRPr>
          </a:p>
          <a:p>
            <a:pPr indent="-374650" lvl="0" marL="457200" rtl="0" algn="l">
              <a:spcBef>
                <a:spcPts val="0"/>
              </a:spcBef>
              <a:spcAft>
                <a:spcPts val="0"/>
              </a:spcAft>
              <a:buClr>
                <a:srgbClr val="666666"/>
              </a:buClr>
              <a:buSzPts val="2300"/>
              <a:buFont typeface="Roboto"/>
              <a:buChar char="●"/>
            </a:pPr>
            <a:r>
              <a:rPr lang="en" sz="2300">
                <a:solidFill>
                  <a:srgbClr val="666666"/>
                </a:solidFill>
                <a:latin typeface="Roboto"/>
                <a:ea typeface="Roboto"/>
                <a:cs typeface="Roboto"/>
                <a:sym typeface="Roboto"/>
              </a:rPr>
              <a:t>Estimate factor returns </a:t>
            </a:r>
            <a:endParaRPr sz="2300">
              <a:solidFill>
                <a:srgbClr val="666666"/>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Factor Covariance Matrix</a:t>
            </a:r>
            <a:endParaRPr/>
          </a:p>
        </p:txBody>
      </p:sp>
      <p:sp>
        <p:nvSpPr>
          <p:cNvPr id="127" name="Google Shape;127;p22"/>
          <p:cNvSpPr txBox="1"/>
          <p:nvPr>
            <p:ph idx="4294967295" type="body"/>
          </p:nvPr>
        </p:nvSpPr>
        <p:spPr>
          <a:xfrm>
            <a:off x="367950" y="1479625"/>
            <a:ext cx="8443200" cy="3120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Combine </a:t>
            </a:r>
            <a:r>
              <a:rPr b="1" lang="en" sz="2000">
                <a:latin typeface="Montserrat"/>
                <a:ea typeface="Montserrat"/>
                <a:cs typeface="Montserrat"/>
                <a:sym typeface="Montserrat"/>
              </a:rPr>
              <a:t>factor </a:t>
            </a:r>
            <a:r>
              <a:rPr lang="en" sz="2000"/>
              <a:t>returns into </a:t>
            </a:r>
            <a:r>
              <a:rPr b="1" lang="en" sz="2000">
                <a:latin typeface="Montserrat"/>
                <a:ea typeface="Montserrat"/>
                <a:cs typeface="Montserrat"/>
                <a:sym typeface="Montserrat"/>
              </a:rPr>
              <a:t>factor</a:t>
            </a:r>
            <a:r>
              <a:rPr lang="en" sz="2000"/>
              <a:t> covariance matrix</a:t>
            </a:r>
            <a:endParaRPr sz="2000"/>
          </a:p>
          <a:p>
            <a:pPr indent="-355600" lvl="0" marL="457200" rtl="0" algn="l">
              <a:spcBef>
                <a:spcPts val="0"/>
              </a:spcBef>
              <a:spcAft>
                <a:spcPts val="0"/>
              </a:spcAft>
              <a:buSzPts val="2000"/>
              <a:buChar char="●"/>
            </a:pPr>
            <a:r>
              <a:rPr b="1" lang="en" sz="2000">
                <a:latin typeface="Montserrat"/>
                <a:ea typeface="Montserrat"/>
                <a:cs typeface="Montserrat"/>
                <a:sym typeface="Montserrat"/>
              </a:rPr>
              <a:t>Predict</a:t>
            </a:r>
            <a:r>
              <a:rPr lang="en" sz="2000"/>
              <a:t> next day’s factor covariance matrix</a:t>
            </a:r>
            <a:endParaRPr sz="2000"/>
          </a:p>
          <a:p>
            <a:pPr indent="-355600" lvl="1" marL="914400" rtl="0" algn="l">
              <a:spcBef>
                <a:spcPts val="0"/>
              </a:spcBef>
              <a:spcAft>
                <a:spcPts val="0"/>
              </a:spcAft>
              <a:buSzPts val="2000"/>
              <a:buChar char="○"/>
            </a:pPr>
            <a:r>
              <a:rPr lang="en" sz="2000"/>
              <a:t>Via EWMA</a:t>
            </a:r>
            <a:endParaRPr sz="2000"/>
          </a:p>
          <a:p>
            <a:pPr indent="-355600" lvl="0" marL="457200" rtl="0" algn="l">
              <a:spcBef>
                <a:spcPts val="0"/>
              </a:spcBef>
              <a:spcAft>
                <a:spcPts val="0"/>
              </a:spcAft>
              <a:buSzPts val="2000"/>
              <a:buChar char="●"/>
            </a:pPr>
            <a:r>
              <a:rPr b="1" lang="en" sz="2000">
                <a:latin typeface="Montserrat"/>
                <a:ea typeface="Montserrat"/>
                <a:cs typeface="Montserrat"/>
                <a:sym typeface="Montserrat"/>
              </a:rPr>
              <a:t>Factor</a:t>
            </a:r>
            <a:r>
              <a:rPr lang="en" sz="2000"/>
              <a:t> covariance matrix -&gt;</a:t>
            </a:r>
            <a:r>
              <a:rPr b="1" lang="en" sz="2000">
                <a:latin typeface="Montserrat"/>
                <a:ea typeface="Montserrat"/>
                <a:cs typeface="Montserrat"/>
                <a:sym typeface="Montserrat"/>
              </a:rPr>
              <a:t> stock </a:t>
            </a:r>
            <a:r>
              <a:rPr lang="en" sz="2000"/>
              <a:t>covariance matrix </a:t>
            </a:r>
            <a:endParaRPr sz="2000"/>
          </a:p>
        </p:txBody>
      </p:sp>
      <p:pic>
        <p:nvPicPr>
          <p:cNvPr id="128" name="Google Shape;128;p22"/>
          <p:cNvPicPr preferRelativeResize="0"/>
          <p:nvPr/>
        </p:nvPicPr>
        <p:blipFill>
          <a:blip r:embed="rId3">
            <a:alphaModFix/>
          </a:blip>
          <a:stretch>
            <a:fillRect/>
          </a:stretch>
        </p:blipFill>
        <p:spPr>
          <a:xfrm>
            <a:off x="0" y="3226096"/>
            <a:ext cx="9143999" cy="17138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